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60" r:id="rId4"/>
    <p:sldId id="264" r:id="rId5"/>
    <p:sldId id="287" r:id="rId6"/>
    <p:sldId id="284" r:id="rId7"/>
    <p:sldId id="273" r:id="rId8"/>
    <p:sldId id="269" r:id="rId9"/>
    <p:sldId id="274" r:id="rId10"/>
    <p:sldId id="270" r:id="rId11"/>
    <p:sldId id="281" r:id="rId12"/>
    <p:sldId id="268" r:id="rId13"/>
    <p:sldId id="285" r:id="rId14"/>
    <p:sldId id="286" r:id="rId15"/>
    <p:sldId id="283" r:id="rId16"/>
    <p:sldId id="272" r:id="rId17"/>
    <p:sldId id="275" r:id="rId18"/>
    <p:sldId id="277" r:id="rId19"/>
    <p:sldId id="267" r:id="rId20"/>
    <p:sldId id="262" r:id="rId21"/>
    <p:sldId id="278"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92"/>
    <p:restoredTop sz="59170"/>
  </p:normalViewPr>
  <p:slideViewPr>
    <p:cSldViewPr snapToGrid="0" snapToObjects="1">
      <p:cViewPr>
        <p:scale>
          <a:sx n="65" d="100"/>
          <a:sy n="65" d="100"/>
        </p:scale>
        <p:origin x="416" y="-272"/>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EE670-22CE-B745-8DEE-48EB95343DBA}" type="datetimeFigureOut">
              <a:rPr lang="en-US" smtClean="0"/>
              <a:t>10/11/20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DDC12-A443-5E41-9BDB-A23AE0845FA9}" type="slidenum">
              <a:rPr lang="en-US" smtClean="0"/>
              <a:t>‹#›</a:t>
            </a:fld>
            <a:endParaRPr lang="en-US"/>
          </a:p>
        </p:txBody>
      </p:sp>
    </p:spTree>
    <p:extLst>
      <p:ext uri="{BB962C8B-B14F-4D97-AF65-F5344CB8AC3E}">
        <p14:creationId xmlns:p14="http://schemas.microsoft.com/office/powerpoint/2010/main" val="4157736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Figure 1. Telomere length dynamics (</a:t>
            </a:r>
            <a:r>
              <a:rPr lang="en-US" sz="1200" b="1" i="0" u="none" strike="noStrike" kern="1200" dirty="0" err="1">
                <a:solidFill>
                  <a:schemeClr val="tx1"/>
                </a:solidFill>
                <a:effectLst/>
                <a:latin typeface="+mn-lt"/>
                <a:ea typeface="+mn-ea"/>
                <a:cs typeface="+mn-cs"/>
              </a:rPr>
              <a:t>Telo</a:t>
            </a:r>
            <a:r>
              <a:rPr lang="en-US" sz="1200" b="1" i="0" u="none" strike="noStrike" kern="1200" dirty="0">
                <a:solidFill>
                  <a:schemeClr val="tx1"/>
                </a:solidFill>
                <a:effectLst/>
                <a:latin typeface="+mn-lt"/>
                <a:ea typeface="+mn-ea"/>
                <a:cs typeface="+mn-cs"/>
              </a:rPr>
              <a:t>-FISH).</a:t>
            </a:r>
            <a:r>
              <a:rPr lang="en-US" sz="1200" b="0" i="0" u="none" strike="noStrike" kern="1200" dirty="0">
                <a:solidFill>
                  <a:schemeClr val="tx1"/>
                </a:solidFill>
                <a:effectLst/>
                <a:latin typeface="+mn-lt"/>
                <a:ea typeface="+mn-ea"/>
                <a:cs typeface="+mn-cs"/>
              </a:rPr>
              <a:t> Mean telomere length expressed as relative fluorescence intensity.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Time-course for all patients (n=15):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pre-IMRT non-irradiated;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pre-IMRT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3 B: immediate post-IMRT; and 4 C: 3 months post-IMRT. Boxes denote quantiles, horizontal grey lines denote medians. Telomere values were standardized using a pair of BJ1/BJ-hTERT control samples.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Hierarchical clustering of patients by longitudinal changes in mean telomere length (z-score normalized).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Time-course for clustered groups of patients (n=3, purple; n=11, blue); center lines denote medians, lighter bands denote confidence intervals. Patient ID 13 not clustered; 3 months post-IMRT sample failed to culture. Significance was assessed using a repeated measures ANOVA and post-hoc Tukey’s HSD test.</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a:t>
            </a:fld>
            <a:endParaRPr lang="en-US"/>
          </a:p>
        </p:txBody>
      </p:sp>
    </p:spTree>
    <p:extLst>
      <p:ext uri="{BB962C8B-B14F-4D97-AF65-F5344CB8AC3E}">
        <p14:creationId xmlns:p14="http://schemas.microsoft.com/office/powerpoint/2010/main" val="55919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Figure 10.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failed to predict post-IMRT chromosome aberration frequencies.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trained on pre-IMRT counts of different chromosome aberration types per cell (n=672) to predict 3 months post-IMRT average chromosome aberration frequencies. Trained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challenged with the test set (new data, n=168 cells) to predict 3 months post-IMRT average chromosome aberration frequencies. Excess </a:t>
            </a:r>
            <a:r>
              <a:rPr lang="en-US" sz="1200" b="0" i="0" u="none" strike="noStrike" kern="1200" dirty="0" err="1">
                <a:solidFill>
                  <a:schemeClr val="tx1"/>
                </a:solidFill>
                <a:effectLst/>
                <a:latin typeface="+mn-lt"/>
                <a:ea typeface="+mn-ea"/>
                <a:cs typeface="+mn-cs"/>
              </a:rPr>
              <a:t>chr</a:t>
            </a:r>
            <a:r>
              <a:rPr lang="en-US" sz="1200" b="0" i="0" u="none" strike="noStrike" kern="1200" dirty="0">
                <a:solidFill>
                  <a:schemeClr val="tx1"/>
                </a:solidFill>
                <a:effectLst/>
                <a:latin typeface="+mn-lt"/>
                <a:ea typeface="+mn-ea"/>
                <a:cs typeface="+mn-cs"/>
              </a:rPr>
              <a:t> fragments: counts of chromosome fragments per cell after subtracting 1 count per n observed dicentrics. Aberration index is created by summing all aberrations (A-D) per cell.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predictions were averaged on a per patient basis for inversions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translocations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dicentrics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chromosome fragments </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and aberration index </a:t>
            </a:r>
            <a:r>
              <a:rPr lang="en-US" sz="1200" b="1"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 For all models, R2 values between averaged predictions and actual values did not exceed 0.100.</a:t>
            </a:r>
          </a:p>
        </p:txBody>
      </p:sp>
      <p:sp>
        <p:nvSpPr>
          <p:cNvPr id="4" name="Slide Number Placeholder 3"/>
          <p:cNvSpPr>
            <a:spLocks noGrp="1"/>
          </p:cNvSpPr>
          <p:nvPr>
            <p:ph type="sldNum" sz="quarter" idx="5"/>
          </p:nvPr>
        </p:nvSpPr>
        <p:spPr/>
        <p:txBody>
          <a:bodyPr/>
          <a:lstStyle/>
          <a:p>
            <a:fld id="{35FDDC12-A443-5E41-9BDB-A23AE0845FA9}" type="slidenum">
              <a:rPr lang="en-US" smtClean="0"/>
              <a:t>10</a:t>
            </a:fld>
            <a:endParaRPr lang="en-US"/>
          </a:p>
        </p:txBody>
      </p:sp>
    </p:spTree>
    <p:extLst>
      <p:ext uri="{BB962C8B-B14F-4D97-AF65-F5344CB8AC3E}">
        <p14:creationId xmlns:p14="http://schemas.microsoft.com/office/powerpoint/2010/main" val="4212750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Figure 1. Correlations between telomere length, peripheral white blood cells, and lymphocytes.  </a:t>
            </a:r>
            <a:r>
              <a:rPr lang="en-US" sz="1200" b="0" i="0" u="none" strike="noStrike" kern="1200" dirty="0">
                <a:solidFill>
                  <a:schemeClr val="tx1"/>
                </a:solidFill>
                <a:effectLst/>
                <a:latin typeface="+mn-lt"/>
                <a:ea typeface="+mn-ea"/>
                <a:cs typeface="+mn-cs"/>
              </a:rPr>
              <a:t>Mean telomere length (</a:t>
            </a:r>
            <a:r>
              <a:rPr lang="en-US" sz="1200" b="0" i="0" u="none" strike="noStrike" kern="1200" dirty="0" err="1">
                <a:solidFill>
                  <a:schemeClr val="tx1"/>
                </a:solidFill>
                <a:effectLst/>
                <a:latin typeface="+mn-lt"/>
                <a:ea typeface="+mn-ea"/>
                <a:cs typeface="+mn-cs"/>
              </a:rPr>
              <a:t>Telo</a:t>
            </a:r>
            <a:r>
              <a:rPr lang="en-US" sz="1200" b="0" i="0" u="none" strike="noStrike" kern="1200" dirty="0">
                <a:solidFill>
                  <a:schemeClr val="tx1"/>
                </a:solidFill>
                <a:effectLst/>
                <a:latin typeface="+mn-lt"/>
                <a:ea typeface="+mn-ea"/>
                <a:cs typeface="+mn-cs"/>
              </a:rPr>
              <a:t>-FISH) plotted longitudinally against peripheral white blood cell (WBC) counts (thousands per microliter) from complete blood count tests for all patients; and longitudinal correlations between mean telomere length and counts of WBC types, and proportions of lymphocyte cell types.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pre-IMRT non-irradiated; 3 B: immediate post-IMRT; 4 C: 3 months post-IMRT. Pearson correlation R values were calculated between longitudinal values, as shown bolded in (A), on a per patient basis. Correlations between mean telomere length and WBC counts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center lines denote medians, lighter bands denote confidence intervals. Correlations between mean telomere length and five main WBC types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and proportions of lymphocyte cell types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5"/>
          </p:nvPr>
        </p:nvSpPr>
        <p:spPr/>
        <p:txBody>
          <a:bodyPr/>
          <a:lstStyle/>
          <a:p>
            <a:fld id="{35FDDC12-A443-5E41-9BDB-A23AE0845FA9}" type="slidenum">
              <a:rPr lang="en-US" smtClean="0"/>
              <a:t>11</a:t>
            </a:fld>
            <a:endParaRPr lang="en-US"/>
          </a:p>
        </p:txBody>
      </p:sp>
    </p:spTree>
    <p:extLst>
      <p:ext uri="{BB962C8B-B14F-4D97-AF65-F5344CB8AC3E}">
        <p14:creationId xmlns:p14="http://schemas.microsoft.com/office/powerpoint/2010/main" val="2666526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SUPPLEMENTARY Figure 2. Processing of </a:t>
            </a:r>
            <a:r>
              <a:rPr lang="en-US" sz="1200" b="1" i="0" u="none" strike="noStrike" kern="1200" dirty="0" err="1">
                <a:solidFill>
                  <a:schemeClr val="tx1"/>
                </a:solidFill>
                <a:effectLst/>
                <a:latin typeface="+mn-lt"/>
                <a:ea typeface="+mn-ea"/>
                <a:cs typeface="+mn-cs"/>
              </a:rPr>
              <a:t>Telo</a:t>
            </a:r>
            <a:r>
              <a:rPr lang="en-US" sz="1200" b="1" i="0" u="none" strike="noStrike" kern="1200" dirty="0">
                <a:solidFill>
                  <a:schemeClr val="tx1"/>
                </a:solidFill>
                <a:effectLst/>
                <a:latin typeface="+mn-lt"/>
                <a:ea typeface="+mn-ea"/>
                <a:cs typeface="+mn-cs"/>
              </a:rPr>
              <a:t>-FISH data for training and testing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a:t>
            </a:r>
            <a:r>
              <a:rPr lang="en-US" sz="1200" b="0" i="0" u="none" strike="noStrike" kern="1200" dirty="0">
                <a:solidFill>
                  <a:schemeClr val="tx1"/>
                </a:solidFill>
                <a:effectLst/>
                <a:latin typeface="+mn-lt"/>
                <a:ea typeface="+mn-ea"/>
                <a:cs typeface="+mn-cs"/>
              </a:rPr>
              <a:t>Schematic for our machine learning pipeline with individual telomere length data (</a:t>
            </a:r>
            <a:r>
              <a:rPr lang="en-US" sz="1200" b="0" i="0" u="none" strike="noStrike" kern="1200" dirty="0" err="1">
                <a:solidFill>
                  <a:schemeClr val="tx1"/>
                </a:solidFill>
                <a:effectLst/>
                <a:latin typeface="+mn-lt"/>
                <a:ea typeface="+mn-ea"/>
                <a:cs typeface="+mn-cs"/>
              </a:rPr>
              <a:t>Telo</a:t>
            </a:r>
            <a:r>
              <a:rPr lang="en-US" sz="1200" b="0" i="0" u="none" strike="noStrike" kern="1200" dirty="0">
                <a:solidFill>
                  <a:schemeClr val="tx1"/>
                </a:solidFill>
                <a:effectLst/>
                <a:latin typeface="+mn-lt"/>
                <a:ea typeface="+mn-ea"/>
                <a:cs typeface="+mn-cs"/>
              </a:rPr>
              <a:t>-FISH). Preprocessed data: Feature 1: pre-IMRT individual telomere lengths measurements (n=128,800); Feature 2: pre-IMRT sample labels (non-irradiated,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encoded as 0/1); Target: 3 months post-IMRT telomeric outcomes (mean telomere length or numbers of short and long telomeres). Data is randomly shuffled and stratified (by patient ID and pre-therapy sample origin) and split into training (80%) and testing (20%) datasets; patient IDs are stripped after splitting. Five-fold cross validation was used, and models were evaluated with Mean Absolute Error (MAE) and R2 scores between predicted and true values in the test set. See Materials and Methods and Code availability for model hyperparameters and implementations in Python.</a:t>
            </a:r>
            <a:endParaRPr lang="en-US" b="0" dirty="0"/>
          </a:p>
        </p:txBody>
      </p:sp>
      <p:sp>
        <p:nvSpPr>
          <p:cNvPr id="4" name="Slide Number Placeholder 3"/>
          <p:cNvSpPr>
            <a:spLocks noGrp="1"/>
          </p:cNvSpPr>
          <p:nvPr>
            <p:ph type="sldNum" sz="quarter" idx="5"/>
          </p:nvPr>
        </p:nvSpPr>
        <p:spPr/>
        <p:txBody>
          <a:bodyPr/>
          <a:lstStyle/>
          <a:p>
            <a:fld id="{35FDDC12-A443-5E41-9BDB-A23AE0845FA9}" type="slidenum">
              <a:rPr lang="en-US" smtClean="0"/>
              <a:t>12</a:t>
            </a:fld>
            <a:endParaRPr lang="en-US"/>
          </a:p>
        </p:txBody>
      </p:sp>
    </p:spTree>
    <p:extLst>
      <p:ext uri="{BB962C8B-B14F-4D97-AF65-F5344CB8AC3E}">
        <p14:creationId xmlns:p14="http://schemas.microsoft.com/office/powerpoint/2010/main" val="87464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Figure 3. Strong generalizability of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to new patient data (leave two out). </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 – M</a:t>
            </a:r>
            <a:r>
              <a:rPr lang="en-US" sz="1200" b="0" i="0" u="none" strike="noStrike" kern="1200" dirty="0">
                <a:solidFill>
                  <a:schemeClr val="tx1"/>
                </a:solidFill>
                <a:effectLst/>
                <a:latin typeface="+mn-lt"/>
                <a:ea typeface="+mn-ea"/>
                <a:cs typeface="+mn-cs"/>
              </a:rPr>
              <a:t>) Thirteen separate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iteratively trained on pre-IMRT individual telomere length measurements (n=84,640, </a:t>
            </a:r>
            <a:r>
              <a:rPr lang="en-US" sz="1200" b="0" i="0" u="none" strike="noStrike" kern="1200" dirty="0" err="1">
                <a:solidFill>
                  <a:schemeClr val="tx1"/>
                </a:solidFill>
                <a:effectLst/>
                <a:latin typeface="+mn-lt"/>
                <a:ea typeface="+mn-ea"/>
                <a:cs typeface="+mn-cs"/>
              </a:rPr>
              <a:t>Telo</a:t>
            </a:r>
            <a:r>
              <a:rPr lang="en-US" sz="1200" b="0" i="0" u="none" strike="noStrike" kern="1200" dirty="0">
                <a:solidFill>
                  <a:schemeClr val="tx1"/>
                </a:solidFill>
                <a:effectLst/>
                <a:latin typeface="+mn-lt"/>
                <a:ea typeface="+mn-ea"/>
                <a:cs typeface="+mn-cs"/>
              </a:rPr>
              <a:t>-FISH), excluding two patients, and tested to predict 3 months post-IMRT mean telomere length, with the inclusion of the two patients excluded during training. Each panel is one model; patients excluded during training for that model are noted in the panel headers and plotted in (black: index 1, white: index 2). D</a:t>
            </a:r>
            <a:r>
              <a:rPr lang="en-US" b="0" dirty="0"/>
              <a:t>ark lines represents a simple regression line (X/Y), lighter bands the 95% confidence interval, </a:t>
            </a:r>
            <a:r>
              <a:rPr lang="en-US" sz="1200" b="0" i="0" u="none" strike="noStrike" kern="1200" dirty="0">
                <a:solidFill>
                  <a:schemeClr val="tx1"/>
                </a:solidFill>
                <a:effectLst/>
                <a:latin typeface="+mn-lt"/>
                <a:ea typeface="+mn-ea"/>
                <a:cs typeface="+mn-cs"/>
              </a:rPr>
              <a:t>R2 values (coefficient of determination) are noted in bold.</a:t>
            </a:r>
          </a:p>
        </p:txBody>
      </p:sp>
      <p:sp>
        <p:nvSpPr>
          <p:cNvPr id="4" name="Slide Number Placeholder 3"/>
          <p:cNvSpPr>
            <a:spLocks noGrp="1"/>
          </p:cNvSpPr>
          <p:nvPr>
            <p:ph type="sldNum" sz="quarter" idx="5"/>
          </p:nvPr>
        </p:nvSpPr>
        <p:spPr/>
        <p:txBody>
          <a:bodyPr/>
          <a:lstStyle/>
          <a:p>
            <a:fld id="{35FDDC12-A443-5E41-9BDB-A23AE0845FA9}" type="slidenum">
              <a:rPr lang="en-US" smtClean="0"/>
              <a:t>13</a:t>
            </a:fld>
            <a:endParaRPr lang="en-US"/>
          </a:p>
        </p:txBody>
      </p:sp>
    </p:spTree>
    <p:extLst>
      <p:ext uri="{BB962C8B-B14F-4D97-AF65-F5344CB8AC3E}">
        <p14:creationId xmlns:p14="http://schemas.microsoft.com/office/powerpoint/2010/main" val="93769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Figure 4. Strong generalizability of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to new patient data (leave three out). </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 – L</a:t>
            </a:r>
            <a:r>
              <a:rPr lang="en-US" sz="1200" b="0" i="0" u="none" strike="noStrike" kern="1200" dirty="0">
                <a:solidFill>
                  <a:schemeClr val="tx1"/>
                </a:solidFill>
                <a:effectLst/>
                <a:latin typeface="+mn-lt"/>
                <a:ea typeface="+mn-ea"/>
                <a:cs typeface="+mn-cs"/>
              </a:rPr>
              <a:t>) Twelve separate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iteratively trained on pre-IMRT individual telomere length measurements (n=75,440, </a:t>
            </a:r>
            <a:r>
              <a:rPr lang="en-US" sz="1200" b="0" i="0" u="none" strike="noStrike" kern="1200" dirty="0" err="1">
                <a:solidFill>
                  <a:schemeClr val="tx1"/>
                </a:solidFill>
                <a:effectLst/>
                <a:latin typeface="+mn-lt"/>
                <a:ea typeface="+mn-ea"/>
                <a:cs typeface="+mn-cs"/>
              </a:rPr>
              <a:t>Telo</a:t>
            </a:r>
            <a:r>
              <a:rPr lang="en-US" sz="1200" b="0" i="0" u="none" strike="noStrike" kern="1200" dirty="0">
                <a:solidFill>
                  <a:schemeClr val="tx1"/>
                </a:solidFill>
                <a:effectLst/>
                <a:latin typeface="+mn-lt"/>
                <a:ea typeface="+mn-ea"/>
                <a:cs typeface="+mn-cs"/>
              </a:rPr>
              <a:t>-FISH), excluding three patients, and tested to predict 3 months post-IMRT mean telomere length, with the inclusion of the three patients excluded during training. Each panel is one model; patients excluded during training for that model are noted in the panel headers and plotted in (black: index 1, white: index 2, yellow: index 3). D</a:t>
            </a:r>
            <a:r>
              <a:rPr lang="en-US" b="0" dirty="0"/>
              <a:t>ark lines represents a simple regression line (X/Y), lighter bands the 95% confidence interval, </a:t>
            </a:r>
            <a:r>
              <a:rPr lang="en-US" sz="1200" b="0" i="0" u="none" strike="noStrike" kern="1200" dirty="0">
                <a:solidFill>
                  <a:schemeClr val="tx1"/>
                </a:solidFill>
                <a:effectLst/>
                <a:latin typeface="+mn-lt"/>
                <a:ea typeface="+mn-ea"/>
                <a:cs typeface="+mn-cs"/>
              </a:rPr>
              <a:t>R2 values (coefficient of determination) are noted in bold.</a:t>
            </a:r>
          </a:p>
        </p:txBody>
      </p:sp>
      <p:sp>
        <p:nvSpPr>
          <p:cNvPr id="4" name="Slide Number Placeholder 3"/>
          <p:cNvSpPr>
            <a:spLocks noGrp="1"/>
          </p:cNvSpPr>
          <p:nvPr>
            <p:ph type="sldNum" sz="quarter" idx="5"/>
          </p:nvPr>
        </p:nvSpPr>
        <p:spPr/>
        <p:txBody>
          <a:bodyPr/>
          <a:lstStyle/>
          <a:p>
            <a:fld id="{35FDDC12-A443-5E41-9BDB-A23AE0845FA9}" type="slidenum">
              <a:rPr lang="en-US" smtClean="0"/>
              <a:t>14</a:t>
            </a:fld>
            <a:endParaRPr lang="en-US"/>
          </a:p>
        </p:txBody>
      </p:sp>
    </p:spTree>
    <p:extLst>
      <p:ext uri="{BB962C8B-B14F-4D97-AF65-F5344CB8AC3E}">
        <p14:creationId xmlns:p14="http://schemas.microsoft.com/office/powerpoint/2010/main" val="297035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Figure 5. Correlations between chromosome aberrations and peripheral blood lymphocytes. </a:t>
            </a:r>
            <a:r>
              <a:rPr lang="en-US" sz="1200" b="0" i="0" u="none" strike="noStrike" kern="1200" dirty="0">
                <a:solidFill>
                  <a:schemeClr val="tx1"/>
                </a:solidFill>
                <a:effectLst/>
                <a:latin typeface="+mn-lt"/>
                <a:ea typeface="+mn-ea"/>
                <a:cs typeface="+mn-cs"/>
              </a:rPr>
              <a:t>Average frequencies of chromosome aberrations plotted longitudinally against lymphocyte cell counts (thousands per microliter) from complete blood count tests for all patients.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pre-IMRT non-irradiated; 3 B: immediate post-IMRT; 4 C: 3 months post-IMRT. Excess </a:t>
            </a:r>
            <a:r>
              <a:rPr lang="en-US" sz="1200" b="0" i="0" u="none" strike="noStrike" kern="1200" dirty="0" err="1">
                <a:solidFill>
                  <a:schemeClr val="tx1"/>
                </a:solidFill>
                <a:effectLst/>
                <a:latin typeface="+mn-lt"/>
                <a:ea typeface="+mn-ea"/>
                <a:cs typeface="+mn-cs"/>
              </a:rPr>
              <a:t>chr</a:t>
            </a:r>
            <a:r>
              <a:rPr lang="en-US" sz="1200" b="0" i="0" u="none" strike="noStrike" kern="1200" dirty="0">
                <a:solidFill>
                  <a:schemeClr val="tx1"/>
                </a:solidFill>
                <a:effectLst/>
                <a:latin typeface="+mn-lt"/>
                <a:ea typeface="+mn-ea"/>
                <a:cs typeface="+mn-cs"/>
              </a:rPr>
              <a:t> fragments: counts of chromosome fragments per cell after subtracting 1 count per n observed dicentrics. Center lines denote medians, lighter bands denote confidence intervals. Pearson correlation R2 values were calculated between plotted values on a per patient basis and noted in bold on each graph.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Inversions,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translocations,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dicentrics, </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chromosome fragments and lymphocyte </a:t>
            </a:r>
            <a:r>
              <a:rPr lang="en-US" sz="1200" b="0" i="0" u="none" strike="noStrike" kern="1200">
                <a:solidFill>
                  <a:schemeClr val="tx1"/>
                </a:solidFill>
                <a:effectLst/>
                <a:latin typeface="+mn-lt"/>
                <a:ea typeface="+mn-ea"/>
                <a:cs typeface="+mn-cs"/>
              </a:rPr>
              <a:t>cell counts.</a:t>
            </a:r>
            <a:endParaRPr lang="en-US" b="0" dirty="0"/>
          </a:p>
        </p:txBody>
      </p:sp>
      <p:sp>
        <p:nvSpPr>
          <p:cNvPr id="4" name="Slide Number Placeholder 3"/>
          <p:cNvSpPr>
            <a:spLocks noGrp="1"/>
          </p:cNvSpPr>
          <p:nvPr>
            <p:ph type="sldNum" sz="quarter" idx="5"/>
          </p:nvPr>
        </p:nvSpPr>
        <p:spPr/>
        <p:txBody>
          <a:bodyPr/>
          <a:lstStyle/>
          <a:p>
            <a:fld id="{35FDDC12-A443-5E41-9BDB-A23AE0845FA9}" type="slidenum">
              <a:rPr lang="en-US" smtClean="0"/>
              <a:t>15</a:t>
            </a:fld>
            <a:endParaRPr lang="en-US"/>
          </a:p>
        </p:txBody>
      </p:sp>
    </p:spTree>
    <p:extLst>
      <p:ext uri="{BB962C8B-B14F-4D97-AF65-F5344CB8AC3E}">
        <p14:creationId xmlns:p14="http://schemas.microsoft.com/office/powerpoint/2010/main" val="4192520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SUPPLEMENTARY Figure 6. Clustering of patients by inversions and chromosome fragments (deletions). </a:t>
            </a:r>
            <a:r>
              <a:rPr lang="en-US" sz="1200" b="0" i="0" u="none" strike="noStrike" kern="1200" dirty="0">
                <a:solidFill>
                  <a:schemeClr val="tx1"/>
                </a:solidFill>
                <a:effectLst/>
                <a:latin typeface="+mn-lt"/>
                <a:ea typeface="+mn-ea"/>
                <a:cs typeface="+mn-cs"/>
              </a:rPr>
              <a:t>Hierarchical clustering of patients by longitudinal changes in chromosome aberrations scored by directional Genomic Hybridization (</a:t>
            </a:r>
            <a:r>
              <a:rPr lang="en-US" sz="1200" b="0" i="0" u="none" strike="noStrike" kern="1200" dirty="0" err="1">
                <a:solidFill>
                  <a:schemeClr val="tx1"/>
                </a:solidFill>
                <a:effectLst/>
                <a:latin typeface="+mn-lt"/>
                <a:ea typeface="+mn-ea"/>
                <a:cs typeface="+mn-cs"/>
              </a:rPr>
              <a:t>dGH</a:t>
            </a:r>
            <a:r>
              <a:rPr lang="en-US" sz="1200" b="0" i="0" u="none" strike="noStrike" kern="1200" dirty="0">
                <a:solidFill>
                  <a:schemeClr val="tx1"/>
                </a:solidFill>
                <a:effectLst/>
                <a:latin typeface="+mn-lt"/>
                <a:ea typeface="+mn-ea"/>
                <a:cs typeface="+mn-cs"/>
              </a:rPr>
              <a:t>).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pre-IMRT non-irradiated;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pre-IMRT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3 B: immediate post-IMRT; 4 C: 3 months post-IMRT. Excess </a:t>
            </a:r>
            <a:r>
              <a:rPr lang="en-US" sz="1200" b="0" i="0" u="none" strike="noStrike" kern="1200" dirty="0" err="1">
                <a:solidFill>
                  <a:schemeClr val="tx1"/>
                </a:solidFill>
                <a:effectLst/>
                <a:latin typeface="+mn-lt"/>
                <a:ea typeface="+mn-ea"/>
                <a:cs typeface="+mn-cs"/>
              </a:rPr>
              <a:t>chr</a:t>
            </a:r>
            <a:r>
              <a:rPr lang="en-US" sz="1200" b="0" i="0" u="none" strike="noStrike" kern="1200" dirty="0">
                <a:solidFill>
                  <a:schemeClr val="tx1"/>
                </a:solidFill>
                <a:effectLst/>
                <a:latin typeface="+mn-lt"/>
                <a:ea typeface="+mn-ea"/>
                <a:cs typeface="+mn-cs"/>
              </a:rPr>
              <a:t> fragments: counts of chromosome fragments per cell after subtracting 1 count per n observed dicentrics. Patients were clustered by inversions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and chromosome fragments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(z-score normalized). Patient ID 13 not clustered; 3 months post-IMRT sample failed to culture.</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16</a:t>
            </a:fld>
            <a:endParaRPr lang="en-US"/>
          </a:p>
        </p:txBody>
      </p:sp>
    </p:spTree>
    <p:extLst>
      <p:ext uri="{BB962C8B-B14F-4D97-AF65-F5344CB8AC3E}">
        <p14:creationId xmlns:p14="http://schemas.microsoft.com/office/powerpoint/2010/main" val="3432327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Figure 7. Chromosome aberrations generally failed to cluster patients. </a:t>
            </a:r>
            <a:r>
              <a:rPr lang="en-US" sz="1200" b="0" i="0" u="none" strike="noStrike" kern="1200" dirty="0">
                <a:solidFill>
                  <a:schemeClr val="tx1"/>
                </a:solidFill>
                <a:effectLst/>
                <a:latin typeface="+mn-lt"/>
                <a:ea typeface="+mn-ea"/>
                <a:cs typeface="+mn-cs"/>
              </a:rPr>
              <a:t>Hierarchical clustering of patients by longitudinal changes in chromosome aberrations scored by directional Genomic Hybridization (</a:t>
            </a:r>
            <a:r>
              <a:rPr lang="en-US" sz="1200" b="0" i="0" u="none" strike="noStrike" kern="1200" dirty="0" err="1">
                <a:solidFill>
                  <a:schemeClr val="tx1"/>
                </a:solidFill>
                <a:effectLst/>
                <a:latin typeface="+mn-lt"/>
                <a:ea typeface="+mn-ea"/>
                <a:cs typeface="+mn-cs"/>
              </a:rPr>
              <a:t>dGH</a:t>
            </a:r>
            <a:r>
              <a:rPr lang="en-US" sz="1200" b="0" i="0" u="none" strike="noStrike" kern="1200" dirty="0">
                <a:solidFill>
                  <a:schemeClr val="tx1"/>
                </a:solidFill>
                <a:effectLst/>
                <a:latin typeface="+mn-lt"/>
                <a:ea typeface="+mn-ea"/>
                <a:cs typeface="+mn-cs"/>
              </a:rPr>
              <a:t>).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pre-IMRT non-irradiated;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pre-IMRT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3 B: immediate post-IMRT; 4 C: 3 months post-IMRT. Aberration index is created by summing all aberrations (inversions, translocations, dicentrics, chromosome fragments) per cell. Patients were clustered by translocations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dicentrics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and aberration index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(z-score normalized). Patient ID 13 not clustered; 3 months post-IMRT sample failed to culture.</a:t>
            </a:r>
            <a:endParaRPr lang="en-US" b="1" dirty="0"/>
          </a:p>
          <a:p>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17</a:t>
            </a:fld>
            <a:endParaRPr lang="en-US"/>
          </a:p>
        </p:txBody>
      </p:sp>
    </p:spTree>
    <p:extLst>
      <p:ext uri="{BB962C8B-B14F-4D97-AF65-F5344CB8AC3E}">
        <p14:creationId xmlns:p14="http://schemas.microsoft.com/office/powerpoint/2010/main" val="2691596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SUPPLEMENTARY Figure 8. Processing of chromosome aberration data for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a:t>
            </a:r>
            <a:r>
              <a:rPr lang="en-US" sz="1200" b="0" i="0" u="none" strike="noStrike" kern="1200" dirty="0">
                <a:solidFill>
                  <a:schemeClr val="tx1"/>
                </a:solidFill>
                <a:effectLst/>
                <a:latin typeface="+mn-lt"/>
                <a:ea typeface="+mn-ea"/>
                <a:cs typeface="+mn-cs"/>
              </a:rPr>
              <a:t>Schematic for machine learning pipeline using chromosome aberration (CAs) data.</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Preprocessed data: Feature 1: pre-IMRT counts of scored CAs; Feature 2: pre-IMRT sample labels (non-irradiated,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encoded as 0/1); Feature n: represents pre-IMRT counts of multiple types of CAs (for aberration index). Target: Late post-IMRT average frequencies of CAs (either specific aberration type or aberration index). Data is randomly shuffled and stratified (by patient ID and pre-IMRT sample origin) and split into training (80%) and testing (20%) datasets; patient IDs are stripped after splitting. Five-fold cross validation was used, and models were evaluated with Mean Absolute Error (MAE) and R</a:t>
            </a:r>
            <a:r>
              <a:rPr lang="en-US" sz="1200" b="0" i="0" u="none" strike="noStrike" kern="1200" baseline="30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between predicted and true values in the test set. See Materials and Methods and Code availability for model parameters and implementations in Python.</a:t>
            </a:r>
            <a:endParaRPr lang="en-US" b="0" dirty="0">
              <a:effectLst/>
            </a:endParaRPr>
          </a:p>
        </p:txBody>
      </p:sp>
      <p:sp>
        <p:nvSpPr>
          <p:cNvPr id="4" name="Slide Number Placeholder 3"/>
          <p:cNvSpPr>
            <a:spLocks noGrp="1"/>
          </p:cNvSpPr>
          <p:nvPr>
            <p:ph type="sldNum" sz="quarter" idx="5"/>
          </p:nvPr>
        </p:nvSpPr>
        <p:spPr/>
        <p:txBody>
          <a:bodyPr/>
          <a:lstStyle/>
          <a:p>
            <a:fld id="{35FDDC12-A443-5E41-9BDB-A23AE0845FA9}" type="slidenum">
              <a:rPr lang="en-US" smtClean="0"/>
              <a:t>18</a:t>
            </a:fld>
            <a:endParaRPr lang="en-US"/>
          </a:p>
        </p:txBody>
      </p:sp>
    </p:spTree>
    <p:extLst>
      <p:ext uri="{BB962C8B-B14F-4D97-AF65-F5344CB8AC3E}">
        <p14:creationId xmlns:p14="http://schemas.microsoft.com/office/powerpoint/2010/main" val="3286977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SUPPLEMENTARY Table 1. Example views of individual telomere length data matrices used to train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trained on 103,040 individual telomere length measurements (one telomere per row) (</a:t>
            </a:r>
            <a:r>
              <a:rPr lang="en-US" sz="1200" b="0" i="0" u="none" strike="noStrike" kern="1200" dirty="0" err="1">
                <a:solidFill>
                  <a:schemeClr val="tx1"/>
                </a:solidFill>
                <a:effectLst/>
                <a:latin typeface="+mn-lt"/>
                <a:ea typeface="+mn-ea"/>
                <a:cs typeface="+mn-cs"/>
              </a:rPr>
              <a:t>Telo</a:t>
            </a:r>
            <a:r>
              <a:rPr lang="en-US" sz="1200" b="0" i="0" u="none" strike="noStrike" kern="1200" dirty="0">
                <a:solidFill>
                  <a:schemeClr val="tx1"/>
                </a:solidFill>
                <a:effectLst/>
                <a:latin typeface="+mn-lt"/>
                <a:ea typeface="+mn-ea"/>
                <a:cs typeface="+mn-cs"/>
              </a:rPr>
              <a:t>-FISH) from pre-IMRT non-irradiated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samples to predict 3 months post-IMRT (4 C) telomeric outcomes. Matrices represent examples of pre- (A/C/E) and post-processed (B/D/F) training data. Patient IDs are stripped after data is shuffled and stratified. The ‘encoded sample origin’ column contains numerical encodings denoting individual telomeres’ pre-IMRT sample of origin (0: non-irradiated, 1: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trained to predict mean telomere length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and numbers of short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and long (</a:t>
            </a:r>
            <a:r>
              <a:rPr lang="en-US" sz="1200" b="1"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F</a:t>
            </a:r>
            <a:r>
              <a:rPr lang="en-US" sz="1200" b="0" i="0" u="none" strike="noStrike" kern="1200" dirty="0">
                <a:solidFill>
                  <a:schemeClr val="tx1"/>
                </a:solidFill>
                <a:effectLst/>
                <a:latin typeface="+mn-lt"/>
                <a:ea typeface="+mn-ea"/>
                <a:cs typeface="+mn-cs"/>
              </a:rPr>
              <a:t>) telomeres at 3 months post-IMRT with data in the format as shown.</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19</a:t>
            </a:fld>
            <a:endParaRPr lang="en-US"/>
          </a:p>
        </p:txBody>
      </p:sp>
    </p:spTree>
    <p:extLst>
      <p:ext uri="{BB962C8B-B14F-4D97-AF65-F5344CB8AC3E}">
        <p14:creationId xmlns:p14="http://schemas.microsoft.com/office/powerpoint/2010/main" val="763549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Figure 2. Telomere length distributions (</a:t>
            </a:r>
            <a:r>
              <a:rPr lang="en-US" sz="1200" b="1" i="0" u="none" strike="noStrike" kern="1200" dirty="0" err="1">
                <a:solidFill>
                  <a:schemeClr val="tx1"/>
                </a:solidFill>
                <a:effectLst/>
                <a:latin typeface="+mn-lt"/>
                <a:ea typeface="+mn-ea"/>
                <a:cs typeface="+mn-cs"/>
              </a:rPr>
              <a:t>Telo</a:t>
            </a:r>
            <a:r>
              <a:rPr lang="en-US" sz="1200" b="1" i="0" u="none" strike="noStrike" kern="1200" dirty="0">
                <a:solidFill>
                  <a:schemeClr val="tx1"/>
                </a:solidFill>
                <a:effectLst/>
                <a:latin typeface="+mn-lt"/>
                <a:ea typeface="+mn-ea"/>
                <a:cs typeface="+mn-cs"/>
              </a:rPr>
              <a:t>-FISH). </a:t>
            </a:r>
            <a:r>
              <a:rPr lang="en-US" sz="1200" b="0" i="0" u="none" strike="noStrike" kern="1200" dirty="0">
                <a:solidFill>
                  <a:schemeClr val="tx1"/>
                </a:solidFill>
                <a:effectLst/>
                <a:latin typeface="+mn-lt"/>
                <a:ea typeface="+mn-ea"/>
                <a:cs typeface="+mn-cs"/>
              </a:rPr>
              <a:t>Individual telomere length distributions of patients (n=15):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pre-IMRT non-irradiated;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pre-IMRT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3 B: immediate post-IMRT; 4 C: 3 months post-IMRT. RFI: Relative Fluorescence Intensity. Individual telomeres from the pre-therapy non-irradiated time point were split into quartiles, designating telomeres in bottom 25% in yellow, the middle 50% in blue, and top 25% in red. Quartile cut-off values, established by the distribution of the pre-therapy non-irradiated time point, were applied to subsequent time points to feature engineer the relative shortest (yellow), mid-length (blue), and longest (red) individual telomeres per time point.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Individual telomeres for all patients (averaged) per time point.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Individual telomeres for patients in mean telomere length clustered group 1 (n=3; aggregated) and</a:t>
            </a:r>
            <a:r>
              <a:rPr lang="en-US" sz="1200" b="1" i="0" u="none" strike="noStrike" kern="1200" dirty="0">
                <a:solidFill>
                  <a:schemeClr val="tx1"/>
                </a:solidFill>
                <a:effectLst/>
                <a:latin typeface="+mn-lt"/>
                <a:ea typeface="+mn-ea"/>
                <a:cs typeface="+mn-cs"/>
              </a:rPr>
              <a:t> C</a:t>
            </a:r>
            <a:r>
              <a:rPr lang="en-US" sz="1200" b="0" i="0" u="none" strike="noStrike" kern="1200" dirty="0">
                <a:solidFill>
                  <a:schemeClr val="tx1"/>
                </a:solidFill>
                <a:effectLst/>
                <a:latin typeface="+mn-lt"/>
                <a:ea typeface="+mn-ea"/>
                <a:cs typeface="+mn-cs"/>
              </a:rPr>
              <a:t>) group 2 (n=11; aggregated).</a:t>
            </a:r>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2</a:t>
            </a:fld>
            <a:endParaRPr lang="en-US"/>
          </a:p>
        </p:txBody>
      </p:sp>
    </p:spTree>
    <p:extLst>
      <p:ext uri="{BB962C8B-B14F-4D97-AF65-F5344CB8AC3E}">
        <p14:creationId xmlns:p14="http://schemas.microsoft.com/office/powerpoint/2010/main" val="2087482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SUPPLEMENTARY Table 2. Metrics of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for predicting post-IMRT telomeric outcomes.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trained on pre-IMRT individual telomere length measurements (</a:t>
            </a:r>
            <a:r>
              <a:rPr lang="en-US" sz="1200" b="0" i="0" u="none" strike="noStrike" kern="1200" dirty="0" err="1">
                <a:solidFill>
                  <a:schemeClr val="tx1"/>
                </a:solidFill>
                <a:effectLst/>
                <a:latin typeface="+mn-lt"/>
                <a:ea typeface="+mn-ea"/>
                <a:cs typeface="+mn-cs"/>
              </a:rPr>
              <a:t>Telo</a:t>
            </a:r>
            <a:r>
              <a:rPr lang="en-US" sz="1200" b="0" i="0" u="none" strike="noStrike" kern="1200" dirty="0">
                <a:solidFill>
                  <a:schemeClr val="tx1"/>
                </a:solidFill>
                <a:effectLst/>
                <a:latin typeface="+mn-lt"/>
                <a:ea typeface="+mn-ea"/>
                <a:cs typeface="+mn-cs"/>
              </a:rPr>
              <a:t>-FISH) to predict 3 months post-IMRT telomeric outcomes. Metrics assess model performance during (five) cross-fold validation (CV) (columns 1-2 from left) and when challenged with the test set (test) (columns 3-4 from left). Model performance was evaluated with mean absolute error (MAE) (std dev: standard deviation) across a range of samples in the training data (n=100 to 103,040). Metrics of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for predicting 3 months post-IMRT (4 C) mean telomere length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numbers of short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and long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telomeres.</a:t>
            </a:r>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20</a:t>
            </a:fld>
            <a:endParaRPr lang="en-US"/>
          </a:p>
        </p:txBody>
      </p:sp>
    </p:spTree>
    <p:extLst>
      <p:ext uri="{BB962C8B-B14F-4D97-AF65-F5344CB8AC3E}">
        <p14:creationId xmlns:p14="http://schemas.microsoft.com/office/powerpoint/2010/main" val="279473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Table 3. Example views of chromosome aberration data matrices used to train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trained on chromosome aberration count data (one cell per row, n=672) from pre-IMRT non-irradiated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samples to predict 3 months post-IMRT (4 C) chromosome aberration frequencies. Matrices represent pre- (A/C) and post-processed (B/D) training data. Patient IDs are stripped after data is shuffled and stratified. The ‘encoded sample origin’ column contains numerical encodings denoting cells’ pre-IMRT sample of origin (0: non-irradiated, 1: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shown were trained to predict average inversion frequencies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and aberration index frequencies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21</a:t>
            </a:fld>
            <a:endParaRPr lang="en-US"/>
          </a:p>
        </p:txBody>
      </p:sp>
    </p:spTree>
    <p:extLst>
      <p:ext uri="{BB962C8B-B14F-4D97-AF65-F5344CB8AC3E}">
        <p14:creationId xmlns:p14="http://schemas.microsoft.com/office/powerpoint/2010/main" val="756258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SUPPLEMENTARY Table 4. Metrics of trained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for predicting post-IMRT average frequencies of chromosome aberrations.</a:t>
            </a:r>
            <a:r>
              <a:rPr lang="en-US" sz="1200" b="0" i="0" u="none" strike="noStrike" kern="1200" dirty="0">
                <a:solidFill>
                  <a:schemeClr val="tx1"/>
                </a:solidFill>
                <a:effectLst/>
                <a:latin typeface="+mn-lt"/>
                <a:ea typeface="+mn-ea"/>
                <a:cs typeface="+mn-cs"/>
              </a:rPr>
              <a:t> Multiple iterations of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(A-C) were trained on pre-IMRT chromosome aberration counts per cell (n=672 cells) to predict late post-IMRT average chromosome aberration frequencies. Time points for pre-IMRT data were encoded (0/1: non-irradiated,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Metrics assess model performance during (five) cross-fold validation (CV) and when challenged with the test set (test). Model performance was evaluated with mean absolute error (MAE) (std dev: standard deviation). Performance of models with identical initializations and hyperparameters for predicting average frequencies of inversions , translocations, dicentrics, chromosome fragments, and aberration index are shown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22</a:t>
            </a:fld>
            <a:endParaRPr lang="en-US"/>
          </a:p>
        </p:txBody>
      </p:sp>
    </p:spTree>
    <p:extLst>
      <p:ext uri="{BB962C8B-B14F-4D97-AF65-F5344CB8AC3E}">
        <p14:creationId xmlns:p14="http://schemas.microsoft.com/office/powerpoint/2010/main" val="198244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Figure 3. Longitudinal shifts in numbers of short and long telomeres (</a:t>
            </a:r>
            <a:r>
              <a:rPr lang="en-US" sz="1200" b="1" i="0" u="none" strike="noStrike" kern="1200" dirty="0" err="1">
                <a:solidFill>
                  <a:schemeClr val="tx1"/>
                </a:solidFill>
                <a:effectLst/>
                <a:latin typeface="+mn-lt"/>
                <a:ea typeface="+mn-ea"/>
                <a:cs typeface="+mn-cs"/>
              </a:rPr>
              <a:t>Telo</a:t>
            </a:r>
            <a:r>
              <a:rPr lang="en-US" sz="1200" b="1" i="0" u="none" strike="noStrike" kern="1200" dirty="0">
                <a:solidFill>
                  <a:schemeClr val="tx1"/>
                </a:solidFill>
                <a:effectLst/>
                <a:latin typeface="+mn-lt"/>
                <a:ea typeface="+mn-ea"/>
                <a:cs typeface="+mn-cs"/>
              </a:rPr>
              <a:t>-FISH).</a:t>
            </a:r>
            <a:r>
              <a:rPr lang="en-US" sz="1200" b="0" i="0" u="none" strike="noStrike" kern="1200" dirty="0">
                <a:solidFill>
                  <a:schemeClr val="tx1"/>
                </a:solidFill>
                <a:effectLst/>
                <a:latin typeface="+mn-lt"/>
                <a:ea typeface="+mn-ea"/>
                <a:cs typeface="+mn-cs"/>
              </a:rPr>
              <a:t> Numbers of short and long telomeres feature engineered from individual telomere length distributions per patient.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pre-IMRT non-irradiated;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pre-IMRT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3 B: immediate post-IMRT; 4 C: 3 months post-IMRT. Shortest (yellow), mid-length (blue), and longest (red) telomeres were feature engineered per patient (n=15) (see Materials and Methods).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Counts of short, medium, and long telomeres, 4600 individual telomeres per patient (n=15) per time point. Significance was assessed for counts of short and long telomere using a square-root transformation and a repeated measures ANOVA with post-hoc Tukey’s HSD test. Hierarchical clustering of patients by longitudinal changes in numbers of short telomeres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and long telomeres </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(z-score normalized). Time-courses of patient groups (n=3, purple; n=11, blue) clustered by numbers of short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and long </a:t>
            </a:r>
            <a:r>
              <a:rPr lang="en-US" sz="1200" b="1"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 telomeres; center lines denote medians and lighter bands denote confidence intervals. Patient ID 13 not clustered; 3 months post-IMRT sample failed to culture.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3</a:t>
            </a:fld>
            <a:endParaRPr lang="en-US"/>
          </a:p>
        </p:txBody>
      </p:sp>
    </p:spTree>
    <p:extLst>
      <p:ext uri="{BB962C8B-B14F-4D97-AF65-F5344CB8AC3E}">
        <p14:creationId xmlns:p14="http://schemas.microsoft.com/office/powerpoint/2010/main" val="231616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Figure 4. Linear regression models failed to predict post-IMRT telomeric outcomes.</a:t>
            </a:r>
            <a:r>
              <a:rPr lang="en-US" sz="1200" b="0" i="0" u="none" strike="noStrike" kern="1200" dirty="0">
                <a:solidFill>
                  <a:schemeClr val="tx1"/>
                </a:solidFill>
                <a:effectLst/>
                <a:latin typeface="+mn-lt"/>
                <a:ea typeface="+mn-ea"/>
                <a:cs typeface="+mn-cs"/>
              </a:rPr>
              <a:t> Ordinary least squares linear regression models were made using pre-IMRT telomeric data (</a:t>
            </a:r>
            <a:r>
              <a:rPr lang="en-US" sz="1200" b="0" i="0" u="none" strike="noStrike" kern="1200" dirty="0" err="1">
                <a:solidFill>
                  <a:schemeClr val="tx1"/>
                </a:solidFill>
                <a:effectLst/>
                <a:latin typeface="+mn-lt"/>
                <a:ea typeface="+mn-ea"/>
                <a:cs typeface="+mn-cs"/>
              </a:rPr>
              <a:t>Telo</a:t>
            </a:r>
            <a:r>
              <a:rPr lang="en-US" sz="1200" b="0" i="0" u="none" strike="noStrike" kern="1200" dirty="0">
                <a:solidFill>
                  <a:schemeClr val="tx1"/>
                </a:solidFill>
                <a:effectLst/>
                <a:latin typeface="+mn-lt"/>
                <a:ea typeface="+mn-ea"/>
                <a:cs typeface="+mn-cs"/>
              </a:rPr>
              <a:t>-FISH) from only the non-irradiated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or also the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samples to predict 3 months post-IMRT telomeric outcomes. R2 values indicate the amount of variance in 3 months post-IMRT telomeric outcomes explained by the pre-therapy sample data. Models made using mean telomere length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and numbers of short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and long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telomeres.</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4</a:t>
            </a:fld>
            <a:endParaRPr lang="en-US"/>
          </a:p>
        </p:txBody>
      </p:sp>
    </p:spTree>
    <p:extLst>
      <p:ext uri="{BB962C8B-B14F-4D97-AF65-F5344CB8AC3E}">
        <p14:creationId xmlns:p14="http://schemas.microsoft.com/office/powerpoint/2010/main" val="259123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Figure 5. High performance of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for predicting post-IMRT telomeric outcomes. </a:t>
            </a:r>
            <a:r>
              <a:rPr lang="en-US" sz="1200" b="0" i="0" u="none" strike="noStrike" kern="1200" dirty="0">
                <a:solidFill>
                  <a:schemeClr val="tx1"/>
                </a:solidFill>
                <a:effectLst/>
                <a:latin typeface="+mn-lt"/>
                <a:ea typeface="+mn-ea"/>
                <a:cs typeface="+mn-cs"/>
              </a:rPr>
              <a:t>Three separate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trained on pre-IMRT individual telomere length measurements (n=103,040, </a:t>
            </a:r>
            <a:r>
              <a:rPr lang="en-US" sz="1200" b="0" i="0" u="none" strike="noStrike" kern="1200" dirty="0" err="1">
                <a:solidFill>
                  <a:schemeClr val="tx1"/>
                </a:solidFill>
                <a:effectLst/>
                <a:latin typeface="+mn-lt"/>
                <a:ea typeface="+mn-ea"/>
                <a:cs typeface="+mn-cs"/>
              </a:rPr>
              <a:t>Telo</a:t>
            </a:r>
            <a:r>
              <a:rPr lang="en-US" sz="1200" b="0" i="0" u="none" strike="noStrike" kern="1200" dirty="0">
                <a:solidFill>
                  <a:schemeClr val="tx1"/>
                </a:solidFill>
                <a:effectLst/>
                <a:latin typeface="+mn-lt"/>
                <a:ea typeface="+mn-ea"/>
                <a:cs typeface="+mn-cs"/>
              </a:rPr>
              <a:t>-FISH) to predict 3 months post-IMRT telomeric outcomes. Trained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challenged with the test set (new data, n=25,760 individual telomeres) to predict 3 month post-IMRT telomeric outcomes for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mean telomere length and numbers of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short and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long telomeres.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predictions were averaged on a per patient basis for mean telomere length </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and numbers of short </a:t>
            </a:r>
            <a:r>
              <a:rPr lang="en-US" sz="1200" b="1"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 and long </a:t>
            </a:r>
            <a:r>
              <a:rPr lang="en-US" sz="1200" b="1" i="0" u="none" strike="noStrike" kern="1200" dirty="0">
                <a:solidFill>
                  <a:schemeClr val="tx1"/>
                </a:solidFill>
                <a:effectLst/>
                <a:latin typeface="+mn-lt"/>
                <a:ea typeface="+mn-ea"/>
                <a:cs typeface="+mn-cs"/>
              </a:rPr>
              <a:t>F</a:t>
            </a:r>
            <a:r>
              <a:rPr lang="en-US" sz="1200" b="0" i="0" u="none" strike="noStrike" kern="1200" dirty="0">
                <a:solidFill>
                  <a:schemeClr val="tx1"/>
                </a:solidFill>
                <a:effectLst/>
                <a:latin typeface="+mn-lt"/>
                <a:ea typeface="+mn-ea"/>
                <a:cs typeface="+mn-cs"/>
              </a:rPr>
              <a:t>) telomeres; d</a:t>
            </a:r>
            <a:r>
              <a:rPr lang="en-US" b="0" dirty="0"/>
              <a:t>ark (white) line represents a simple regression line (X/Y), lighter bands the 95% confidence interval, </a:t>
            </a:r>
            <a:r>
              <a:rPr lang="en-US" sz="1200" b="0" i="0" u="none" strike="noStrike" kern="1200" dirty="0">
                <a:solidFill>
                  <a:schemeClr val="tx1"/>
                </a:solidFill>
                <a:effectLst/>
                <a:latin typeface="+mn-lt"/>
                <a:ea typeface="+mn-ea"/>
                <a:cs typeface="+mn-cs"/>
              </a:rPr>
              <a:t>R2 values (coefficient of determination) are noted in bold.</a:t>
            </a:r>
            <a:r>
              <a:rPr lang="en-US" b="0" dirty="0"/>
              <a:t> </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5FDDC12-A443-5E41-9BDB-A23AE0845FA9}" type="slidenum">
              <a:rPr lang="en-US" smtClean="0"/>
              <a:t>5</a:t>
            </a:fld>
            <a:endParaRPr lang="en-US"/>
          </a:p>
        </p:txBody>
      </p:sp>
    </p:spTree>
    <p:extLst>
      <p:ext uri="{BB962C8B-B14F-4D97-AF65-F5344CB8AC3E}">
        <p14:creationId xmlns:p14="http://schemas.microsoft.com/office/powerpoint/2010/main" val="153221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Figure 6. Strong generalizability of </a:t>
            </a:r>
            <a:r>
              <a:rPr lang="en-US" sz="1200" b="1" i="0" u="none" strike="noStrike" kern="1200" dirty="0" err="1">
                <a:solidFill>
                  <a:schemeClr val="tx1"/>
                </a:solidFill>
                <a:effectLst/>
                <a:latin typeface="+mn-lt"/>
                <a:ea typeface="+mn-ea"/>
                <a:cs typeface="+mn-cs"/>
              </a:rPr>
              <a:t>XGBoost</a:t>
            </a:r>
            <a:r>
              <a:rPr lang="en-US" sz="1200" b="1" i="0" u="none" strike="noStrike" kern="1200" dirty="0">
                <a:solidFill>
                  <a:schemeClr val="tx1"/>
                </a:solidFill>
                <a:effectLst/>
                <a:latin typeface="+mn-lt"/>
                <a:ea typeface="+mn-ea"/>
                <a:cs typeface="+mn-cs"/>
              </a:rPr>
              <a:t> models to new patient data (leave one out). </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 – N</a:t>
            </a:r>
            <a:r>
              <a:rPr lang="en-US" sz="1200" b="0" i="0" u="none" strike="noStrike" kern="1200" dirty="0">
                <a:solidFill>
                  <a:schemeClr val="tx1"/>
                </a:solidFill>
                <a:effectLst/>
                <a:latin typeface="+mn-lt"/>
                <a:ea typeface="+mn-ea"/>
                <a:cs typeface="+mn-cs"/>
              </a:rPr>
              <a:t>) Fourteen separate </a:t>
            </a:r>
            <a:r>
              <a:rPr lang="en-US" sz="1200" b="0" i="0" u="none" strike="noStrike" kern="1200" dirty="0" err="1">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models were iteratively trained on pre-IMRT individual telomere length measurements (n=93,840, </a:t>
            </a:r>
            <a:r>
              <a:rPr lang="en-US" sz="1200" b="0" i="0" u="none" strike="noStrike" kern="1200" dirty="0" err="1">
                <a:solidFill>
                  <a:schemeClr val="tx1"/>
                </a:solidFill>
                <a:effectLst/>
                <a:latin typeface="+mn-lt"/>
                <a:ea typeface="+mn-ea"/>
                <a:cs typeface="+mn-cs"/>
              </a:rPr>
              <a:t>Telo</a:t>
            </a:r>
            <a:r>
              <a:rPr lang="en-US" sz="1200" b="0" i="0" u="none" strike="noStrike" kern="1200" dirty="0">
                <a:solidFill>
                  <a:schemeClr val="tx1"/>
                </a:solidFill>
                <a:effectLst/>
                <a:latin typeface="+mn-lt"/>
                <a:ea typeface="+mn-ea"/>
                <a:cs typeface="+mn-cs"/>
              </a:rPr>
              <a:t>-FISH), excluding one patient, and tested to predict 3 months post-IMRT mean telomere length, with the inclusion of the patient excluded during training. Each panel is one model; patients excluded during training for that model are noted in the panel headers and plotted in black. D</a:t>
            </a:r>
            <a:r>
              <a:rPr lang="en-US" b="0" dirty="0"/>
              <a:t>ark lines represents a simple regression line (X/Y), lighter bands the 95% confidence interval, </a:t>
            </a:r>
            <a:r>
              <a:rPr lang="en-US" sz="1200" b="0" i="0" u="none" strike="noStrike" kern="1200" dirty="0">
                <a:solidFill>
                  <a:schemeClr val="tx1"/>
                </a:solidFill>
                <a:effectLst/>
                <a:latin typeface="+mn-lt"/>
                <a:ea typeface="+mn-ea"/>
                <a:cs typeface="+mn-cs"/>
              </a:rPr>
              <a:t>R2 values (coefficient of determination) are noted in bold.</a:t>
            </a:r>
          </a:p>
        </p:txBody>
      </p:sp>
      <p:sp>
        <p:nvSpPr>
          <p:cNvPr id="4" name="Slide Number Placeholder 3"/>
          <p:cNvSpPr>
            <a:spLocks noGrp="1"/>
          </p:cNvSpPr>
          <p:nvPr>
            <p:ph type="sldNum" sz="quarter" idx="5"/>
          </p:nvPr>
        </p:nvSpPr>
        <p:spPr/>
        <p:txBody>
          <a:bodyPr/>
          <a:lstStyle/>
          <a:p>
            <a:fld id="{35FDDC12-A443-5E41-9BDB-A23AE0845FA9}" type="slidenum">
              <a:rPr lang="en-US" smtClean="0"/>
              <a:t>6</a:t>
            </a:fld>
            <a:endParaRPr lang="en-US"/>
          </a:p>
        </p:txBody>
      </p:sp>
    </p:spTree>
    <p:extLst>
      <p:ext uri="{BB962C8B-B14F-4D97-AF65-F5344CB8AC3E}">
        <p14:creationId xmlns:p14="http://schemas.microsoft.com/office/powerpoint/2010/main" val="255951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Figure 7. Longitudinal analyses of chromosomal instability (</a:t>
            </a:r>
            <a:r>
              <a:rPr lang="en-US" sz="1200" b="1" i="0" u="none" strike="noStrike" kern="1200" dirty="0" err="1">
                <a:solidFill>
                  <a:schemeClr val="tx1"/>
                </a:solidFill>
                <a:effectLst/>
                <a:latin typeface="+mn-lt"/>
                <a:ea typeface="+mn-ea"/>
                <a:cs typeface="+mn-cs"/>
              </a:rPr>
              <a:t>dGH</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Chromosome aberrations were scored using directional Genomic Hybridization (</a:t>
            </a:r>
            <a:r>
              <a:rPr lang="en-US" sz="1200" b="0" i="0" u="none" strike="noStrike" kern="1200" dirty="0" err="1">
                <a:solidFill>
                  <a:schemeClr val="tx1"/>
                </a:solidFill>
                <a:effectLst/>
                <a:latin typeface="+mn-lt"/>
                <a:ea typeface="+mn-ea"/>
                <a:cs typeface="+mn-cs"/>
              </a:rPr>
              <a:t>dGH</a:t>
            </a:r>
            <a:r>
              <a:rPr lang="en-US" sz="1200" b="0" i="0" u="none" strike="noStrike" kern="1200" dirty="0">
                <a:solidFill>
                  <a:schemeClr val="tx1"/>
                </a:solidFill>
                <a:effectLst/>
                <a:latin typeface="+mn-lt"/>
                <a:ea typeface="+mn-ea"/>
                <a:cs typeface="+mn-cs"/>
              </a:rPr>
              <a:t>) in cultured T-cells harvested in metaphase (n=30/patient/timepoint) from whole blood of patients (n=15).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pre-IMRT non-irradiated;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pre-IMRT </a:t>
            </a:r>
            <a:r>
              <a:rPr lang="en-US" sz="1200" b="0" i="1" u="none" strike="noStrike" kern="1200" dirty="0">
                <a:solidFill>
                  <a:schemeClr val="tx1"/>
                </a:solidFill>
                <a:effectLst/>
                <a:latin typeface="+mn-lt"/>
                <a:ea typeface="+mn-ea"/>
                <a:cs typeface="+mn-cs"/>
              </a:rPr>
              <a:t>in vitro</a:t>
            </a:r>
            <a:r>
              <a:rPr lang="en-US" sz="1200" b="0" i="0" u="none" strike="noStrike" kern="1200" dirty="0">
                <a:solidFill>
                  <a:schemeClr val="tx1"/>
                </a:solidFill>
                <a:effectLst/>
                <a:latin typeface="+mn-lt"/>
                <a:ea typeface="+mn-ea"/>
                <a:cs typeface="+mn-cs"/>
              </a:rPr>
              <a:t> irradiated; 3 B: immediate post-IMRT; 4 C: 3 months post-IMRT. Counts of inversions and translocations (A/B) were adjusted for clonality, where identical aberrations between cells are noted but scored only once. Excess </a:t>
            </a:r>
            <a:r>
              <a:rPr lang="en-US" sz="1200" b="0" i="0" u="none" strike="noStrike" kern="1200" dirty="0" err="1">
                <a:solidFill>
                  <a:schemeClr val="tx1"/>
                </a:solidFill>
                <a:effectLst/>
                <a:latin typeface="+mn-lt"/>
                <a:ea typeface="+mn-ea"/>
                <a:cs typeface="+mn-cs"/>
              </a:rPr>
              <a:t>chr</a:t>
            </a:r>
            <a:r>
              <a:rPr lang="en-US" sz="1200" b="0" i="0" u="none" strike="noStrike" kern="1200" dirty="0">
                <a:solidFill>
                  <a:schemeClr val="tx1"/>
                </a:solidFill>
                <a:effectLst/>
                <a:latin typeface="+mn-lt"/>
                <a:ea typeface="+mn-ea"/>
                <a:cs typeface="+mn-cs"/>
              </a:rPr>
              <a:t> fragments: counts of chromosome fragments per cell after subtracting 1 count per n observed dicentrics.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inversions,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translocations,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dicentrics, </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chromosome fragment, and </a:t>
            </a:r>
            <a:r>
              <a:rPr lang="en-US" sz="1200" b="1"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 sister chromatid exchanges. Significance was assessed for average aberration frequencies using a repeated measures ANOVA and post-hoc Tukey’s HSD test. p&lt;0.05, p&lt;0.01, p&lt;.001 = *, **, ***.</a:t>
            </a:r>
            <a:endParaRPr lang="en-US" b="0" dirty="0"/>
          </a:p>
        </p:txBody>
      </p:sp>
      <p:sp>
        <p:nvSpPr>
          <p:cNvPr id="4" name="Slide Number Placeholder 3"/>
          <p:cNvSpPr>
            <a:spLocks noGrp="1"/>
          </p:cNvSpPr>
          <p:nvPr>
            <p:ph type="sldNum" sz="quarter" idx="5"/>
          </p:nvPr>
        </p:nvSpPr>
        <p:spPr/>
        <p:txBody>
          <a:bodyPr/>
          <a:lstStyle/>
          <a:p>
            <a:fld id="{35FDDC12-A443-5E41-9BDB-A23AE0845FA9}" type="slidenum">
              <a:rPr lang="en-US" smtClean="0"/>
              <a:t>7</a:t>
            </a:fld>
            <a:endParaRPr lang="en-US"/>
          </a:p>
        </p:txBody>
      </p:sp>
    </p:spTree>
    <p:extLst>
      <p:ext uri="{BB962C8B-B14F-4D97-AF65-F5344CB8AC3E}">
        <p14:creationId xmlns:p14="http://schemas.microsoft.com/office/powerpoint/2010/main" val="106447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Figure 8. Clustering of patients by chromosome aberration frequencies. </a:t>
            </a:r>
            <a:r>
              <a:rPr lang="en-US" sz="1200" b="0" i="0" u="none" strike="noStrike" kern="1200" dirty="0">
                <a:solidFill>
                  <a:schemeClr val="tx1"/>
                </a:solidFill>
                <a:effectLst/>
                <a:latin typeface="+mn-lt"/>
                <a:ea typeface="+mn-ea"/>
                <a:cs typeface="+mn-cs"/>
              </a:rPr>
              <a:t>Time-courses for groups of patients hierarchically clustered into discrete groups (blue/purple) per aberration type.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pre-IMRT non-irradiated;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pre-IMRT </a:t>
            </a:r>
            <a:r>
              <a:rPr lang="en-US" sz="1200" b="0" i="1" u="none" strike="noStrike" kern="1200" dirty="0">
                <a:solidFill>
                  <a:schemeClr val="tx1"/>
                </a:solidFill>
                <a:effectLst/>
                <a:latin typeface="+mn-lt"/>
                <a:ea typeface="+mn-ea"/>
                <a:cs typeface="+mn-cs"/>
              </a:rPr>
              <a:t>in vitro</a:t>
            </a:r>
            <a:r>
              <a:rPr lang="en-US" sz="1200" b="0" i="0" u="none" strike="noStrike" kern="1200" dirty="0">
                <a:solidFill>
                  <a:schemeClr val="tx1"/>
                </a:solidFill>
                <a:effectLst/>
                <a:latin typeface="+mn-lt"/>
                <a:ea typeface="+mn-ea"/>
                <a:cs typeface="+mn-cs"/>
              </a:rPr>
              <a:t> irradiated; 3 B: immediate post-IMRT; 4 C: 3 months post-IMRT. Excess </a:t>
            </a:r>
            <a:r>
              <a:rPr lang="en-US" sz="1200" b="0" i="0" u="none" strike="noStrike" kern="1200" dirty="0" err="1">
                <a:solidFill>
                  <a:schemeClr val="tx1"/>
                </a:solidFill>
                <a:effectLst/>
                <a:latin typeface="+mn-lt"/>
                <a:ea typeface="+mn-ea"/>
                <a:cs typeface="+mn-cs"/>
              </a:rPr>
              <a:t>chr</a:t>
            </a:r>
            <a:r>
              <a:rPr lang="en-US" sz="1200" b="0" i="0" u="none" strike="noStrike" kern="1200" dirty="0">
                <a:solidFill>
                  <a:schemeClr val="tx1"/>
                </a:solidFill>
                <a:effectLst/>
                <a:latin typeface="+mn-lt"/>
                <a:ea typeface="+mn-ea"/>
                <a:cs typeface="+mn-cs"/>
              </a:rPr>
              <a:t> fragments: counts of chromosome fragments per cell after subtracting 1 count per n observed dicentrics. Aberration index is created by summing all aberrations (A-D) per cell. Center lines denote medians and lighter bands denote confidence intervals. Clustered groups of patients for inversions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translocations</a:t>
            </a:r>
            <a:r>
              <a:rPr lang="en-US" sz="1200" b="1" i="0" u="none" strike="noStrike" kern="1200" dirty="0">
                <a:solidFill>
                  <a:schemeClr val="tx1"/>
                </a:solidFill>
                <a:effectLst/>
                <a:latin typeface="+mn-lt"/>
                <a:ea typeface="+mn-ea"/>
                <a:cs typeface="+mn-cs"/>
              </a:rPr>
              <a:t> B</a:t>
            </a:r>
            <a:r>
              <a:rPr lang="en-US" sz="1200" b="0" i="0" u="none" strike="noStrike" kern="1200" dirty="0">
                <a:solidFill>
                  <a:schemeClr val="tx1"/>
                </a:solidFill>
                <a:effectLst/>
                <a:latin typeface="+mn-lt"/>
                <a:ea typeface="+mn-ea"/>
                <a:cs typeface="+mn-cs"/>
              </a:rPr>
              <a:t>), dicentrics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chromosome fragments </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and aberration index </a:t>
            </a:r>
            <a:r>
              <a:rPr lang="en-US" sz="1200" b="1"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5"/>
          </p:nvPr>
        </p:nvSpPr>
        <p:spPr/>
        <p:txBody>
          <a:bodyPr/>
          <a:lstStyle/>
          <a:p>
            <a:fld id="{35FDDC12-A443-5E41-9BDB-A23AE0845FA9}" type="slidenum">
              <a:rPr lang="en-US" smtClean="0"/>
              <a:t>8</a:t>
            </a:fld>
            <a:endParaRPr lang="en-US"/>
          </a:p>
        </p:txBody>
      </p:sp>
    </p:spTree>
    <p:extLst>
      <p:ext uri="{BB962C8B-B14F-4D97-AF65-F5344CB8AC3E}">
        <p14:creationId xmlns:p14="http://schemas.microsoft.com/office/powerpoint/2010/main" val="1460173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Figure 9. Linear regression models failed to predict post-IMRT chromosome aberration frequencies. </a:t>
            </a:r>
            <a:r>
              <a:rPr lang="en-US" sz="1200" b="0" i="0" u="none" strike="noStrike" kern="1200" dirty="0">
                <a:solidFill>
                  <a:schemeClr val="tx1"/>
                </a:solidFill>
                <a:effectLst/>
                <a:latin typeface="+mn-lt"/>
                <a:ea typeface="+mn-ea"/>
                <a:cs typeface="+mn-cs"/>
              </a:rPr>
              <a:t>Ordinary least squares linear regression models were made using pre-IMRT average aberration frequencies from only the non-irradiated (1 non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or also the </a:t>
            </a:r>
            <a:r>
              <a:rPr lang="en-US" sz="1200" b="0" i="1" u="none" strike="noStrike" kern="1200" dirty="0">
                <a:solidFill>
                  <a:schemeClr val="tx1"/>
                </a:solidFill>
                <a:effectLst/>
                <a:latin typeface="+mn-lt"/>
                <a:ea typeface="+mn-ea"/>
                <a:cs typeface="+mn-cs"/>
              </a:rPr>
              <a:t>in vitro </a:t>
            </a:r>
            <a:r>
              <a:rPr lang="en-US" sz="1200" b="0" i="0" u="none" strike="noStrike" kern="1200" dirty="0">
                <a:solidFill>
                  <a:schemeClr val="tx1"/>
                </a:solidFill>
                <a:effectLst/>
                <a:latin typeface="+mn-lt"/>
                <a:ea typeface="+mn-ea"/>
                <a:cs typeface="+mn-cs"/>
              </a:rPr>
              <a:t>irradiated (2 </a:t>
            </a:r>
            <a:r>
              <a:rPr lang="en-US" sz="1200" b="0" i="0" u="none" strike="noStrike" kern="1200" dirty="0" err="1">
                <a:solidFill>
                  <a:schemeClr val="tx1"/>
                </a:solidFill>
                <a:effectLst/>
                <a:latin typeface="+mn-lt"/>
                <a:ea typeface="+mn-ea"/>
                <a:cs typeface="+mn-cs"/>
              </a:rPr>
              <a:t>irrad</a:t>
            </a:r>
            <a:r>
              <a:rPr lang="en-US" sz="1200" b="0" i="0" u="none" strike="noStrike" kern="1200" dirty="0">
                <a:solidFill>
                  <a:schemeClr val="tx1"/>
                </a:solidFill>
                <a:effectLst/>
                <a:latin typeface="+mn-lt"/>
                <a:ea typeface="+mn-ea"/>
                <a:cs typeface="+mn-cs"/>
              </a:rPr>
              <a:t> @ 4 </a:t>
            </a:r>
            <a:r>
              <a:rPr lang="en-US" sz="1200" b="0" i="0" u="none" strike="noStrike" kern="1200" dirty="0" err="1">
                <a:solidFill>
                  <a:schemeClr val="tx1"/>
                </a:solidFill>
                <a:effectLst/>
                <a:latin typeface="+mn-lt"/>
                <a:ea typeface="+mn-ea"/>
                <a:cs typeface="+mn-cs"/>
              </a:rPr>
              <a:t>Gy</a:t>
            </a:r>
            <a:r>
              <a:rPr lang="en-US" sz="1200" b="0" i="0" u="none" strike="noStrike" kern="1200" dirty="0">
                <a:solidFill>
                  <a:schemeClr val="tx1"/>
                </a:solidFill>
                <a:effectLst/>
                <a:latin typeface="+mn-lt"/>
                <a:ea typeface="+mn-ea"/>
                <a:cs typeface="+mn-cs"/>
              </a:rPr>
              <a:t>) samples to predict 3 months post-IMRT average aberration frequencies. Excess </a:t>
            </a:r>
            <a:r>
              <a:rPr lang="en-US" sz="1200" b="0" i="0" u="none" strike="noStrike" kern="1200" dirty="0" err="1">
                <a:solidFill>
                  <a:schemeClr val="tx1"/>
                </a:solidFill>
                <a:effectLst/>
                <a:latin typeface="+mn-lt"/>
                <a:ea typeface="+mn-ea"/>
                <a:cs typeface="+mn-cs"/>
              </a:rPr>
              <a:t>chr</a:t>
            </a:r>
            <a:r>
              <a:rPr lang="en-US" sz="1200" b="0" i="0" u="none" strike="noStrike" kern="1200" dirty="0">
                <a:solidFill>
                  <a:schemeClr val="tx1"/>
                </a:solidFill>
                <a:effectLst/>
                <a:latin typeface="+mn-lt"/>
                <a:ea typeface="+mn-ea"/>
                <a:cs typeface="+mn-cs"/>
              </a:rPr>
              <a:t> fragments: counts of chromosome fragments per cell after subtracting 1 count per n observed dicentrics. Aberration index is created by summing all aberrations (A-D) per cell. R2 </a:t>
            </a:r>
            <a:r>
              <a:rPr lang="en-US" sz="1200" b="0" i="0" u="none" strike="noStrike" kern="1200">
                <a:solidFill>
                  <a:schemeClr val="tx1"/>
                </a:solidFill>
                <a:effectLst/>
                <a:latin typeface="+mn-lt"/>
                <a:ea typeface="+mn-ea"/>
                <a:cs typeface="+mn-cs"/>
              </a:rPr>
              <a:t>values indicate </a:t>
            </a:r>
            <a:r>
              <a:rPr lang="en-US" sz="1200" b="0" i="0" u="none" strike="noStrike" kern="1200" dirty="0">
                <a:solidFill>
                  <a:schemeClr val="tx1"/>
                </a:solidFill>
                <a:effectLst/>
                <a:latin typeface="+mn-lt"/>
                <a:ea typeface="+mn-ea"/>
                <a:cs typeface="+mn-cs"/>
              </a:rPr>
              <a:t>the amount of variance in late post-IMRT outcomes explained by the pre-IMRT sample data. Models made with inversions </a:t>
            </a: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translocations </a:t>
            </a:r>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dicentrics </a:t>
            </a:r>
            <a:r>
              <a:rPr lang="en-US" sz="1200" b="1" i="0" u="none" strike="noStrike" kern="12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chromosome fragments </a:t>
            </a:r>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and aberration index </a:t>
            </a:r>
            <a:r>
              <a:rPr lang="en-US" sz="1200" b="1"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a:t>
            </a:r>
            <a:endParaRPr lang="en-US" b="1" dirty="0"/>
          </a:p>
        </p:txBody>
      </p:sp>
      <p:sp>
        <p:nvSpPr>
          <p:cNvPr id="4" name="Slide Number Placeholder 3"/>
          <p:cNvSpPr>
            <a:spLocks noGrp="1"/>
          </p:cNvSpPr>
          <p:nvPr>
            <p:ph type="sldNum" sz="quarter" idx="5"/>
          </p:nvPr>
        </p:nvSpPr>
        <p:spPr/>
        <p:txBody>
          <a:bodyPr/>
          <a:lstStyle/>
          <a:p>
            <a:fld id="{35FDDC12-A443-5E41-9BDB-A23AE0845FA9}" type="slidenum">
              <a:rPr lang="en-US" smtClean="0"/>
              <a:t>9</a:t>
            </a:fld>
            <a:endParaRPr lang="en-US"/>
          </a:p>
        </p:txBody>
      </p:sp>
    </p:spTree>
    <p:extLst>
      <p:ext uri="{BB962C8B-B14F-4D97-AF65-F5344CB8AC3E}">
        <p14:creationId xmlns:p14="http://schemas.microsoft.com/office/powerpoint/2010/main" val="171700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68FF-2CDD-2748-AE24-F13642207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89EDEB-003A-7443-B869-15B539AB55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EBBCD7-CBE7-344B-8D3C-EADD70B62444}"/>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5" name="Footer Placeholder 4">
            <a:extLst>
              <a:ext uri="{FF2B5EF4-FFF2-40B4-BE49-F238E27FC236}">
                <a16:creationId xmlns:a16="http://schemas.microsoft.com/office/drawing/2014/main" id="{057B7B44-FC59-F34B-9E72-740E50101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41BF3-008D-2D42-B401-FD206AD7965E}"/>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650384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5D01-04A0-B64A-BFB6-483854EB19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5E3611-0278-A644-BFC0-D4ED578D98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10E2F-EEF9-3145-87CE-D9BEA722375D}"/>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5" name="Footer Placeholder 4">
            <a:extLst>
              <a:ext uri="{FF2B5EF4-FFF2-40B4-BE49-F238E27FC236}">
                <a16:creationId xmlns:a16="http://schemas.microsoft.com/office/drawing/2014/main" id="{D765038E-FCBB-E245-8F15-4AF64F9A2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878B4-5283-EE4A-A5F6-64BD6B8F0AE8}"/>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725858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2B3C1B-72C0-AF4A-8E82-6A334EC342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1C49E1-252E-C545-B8F8-5B37FB1F8F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65318-5FFA-7E4D-A57D-4224142C4180}"/>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5" name="Footer Placeholder 4">
            <a:extLst>
              <a:ext uri="{FF2B5EF4-FFF2-40B4-BE49-F238E27FC236}">
                <a16:creationId xmlns:a16="http://schemas.microsoft.com/office/drawing/2014/main" id="{4E48D148-C6E1-4240-836F-12B2FDB6C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059A4-624B-8A40-B451-F9C0E33B2400}"/>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320249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4CA16-8A62-B049-81EF-E9A47DD6B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5DBD84-B921-004D-9631-567577B872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2AF31-DE49-FC49-AFFC-2955DBC14B60}"/>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5" name="Footer Placeholder 4">
            <a:extLst>
              <a:ext uri="{FF2B5EF4-FFF2-40B4-BE49-F238E27FC236}">
                <a16:creationId xmlns:a16="http://schemas.microsoft.com/office/drawing/2014/main" id="{D07767DD-A698-0A48-B090-608692CB7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57FB4-C9F1-BB4F-BE01-9AE36331137B}"/>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195450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4144-4432-CB41-B415-6CBDC798E1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975BD-1FED-874E-983C-9E0BF09CB2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BB2B51-483C-AF4A-A99A-DFA66CC3ADD4}"/>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5" name="Footer Placeholder 4">
            <a:extLst>
              <a:ext uri="{FF2B5EF4-FFF2-40B4-BE49-F238E27FC236}">
                <a16:creationId xmlns:a16="http://schemas.microsoft.com/office/drawing/2014/main" id="{603B08BF-25A2-514E-8C45-3C03B08998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4F71A-E004-1F4F-B574-E36037164EBF}"/>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029683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939B5-D105-E047-BBB9-72F47C205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7A050F-9870-004E-903E-038EE28E3F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AA8DA1-95D8-5A49-A292-4A48435400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F80C5-FC1C-B649-AA7C-2ACEDBD528C0}"/>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6" name="Footer Placeholder 5">
            <a:extLst>
              <a:ext uri="{FF2B5EF4-FFF2-40B4-BE49-F238E27FC236}">
                <a16:creationId xmlns:a16="http://schemas.microsoft.com/office/drawing/2014/main" id="{093B9CD4-5314-F74C-9495-57B146513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0E838E-1AE2-AC4E-BB4E-BBB68567005F}"/>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6503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5EF8-8D3B-024D-81FE-12C60A28CB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3FAD65-DB34-6B4C-8C84-C72F380BE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189DF4-2785-0142-A1B3-2039855FB1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5DB149-ACF8-5B45-856F-49EC0C0180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5787D-9E59-2647-9225-ECC48B7EDB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2466D-F43D-EF44-897E-87C9F9C3EB27}"/>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8" name="Footer Placeholder 7">
            <a:extLst>
              <a:ext uri="{FF2B5EF4-FFF2-40B4-BE49-F238E27FC236}">
                <a16:creationId xmlns:a16="http://schemas.microsoft.com/office/drawing/2014/main" id="{D725701A-EE95-404F-A608-7AACD02632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D2E9C8-36A9-FD49-9E1A-8492A62E1830}"/>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3785467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FA79-4E77-3241-88C9-1445C9B0A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C9722C-7C8A-EB40-AAFF-16AC2FBC4915}"/>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4" name="Footer Placeholder 3">
            <a:extLst>
              <a:ext uri="{FF2B5EF4-FFF2-40B4-BE49-F238E27FC236}">
                <a16:creationId xmlns:a16="http://schemas.microsoft.com/office/drawing/2014/main" id="{5C164828-DC41-7842-8D97-9E66EC927D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05BA87-1E4C-7146-B0F9-1AD17825B5A1}"/>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028601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4AE87F-DB9F-2242-9A69-8B8DB7AEA81F}"/>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3" name="Footer Placeholder 2">
            <a:extLst>
              <a:ext uri="{FF2B5EF4-FFF2-40B4-BE49-F238E27FC236}">
                <a16:creationId xmlns:a16="http://schemas.microsoft.com/office/drawing/2014/main" id="{9DA0A6EB-E9AD-564C-8339-931E782E5F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A38996-4F01-1C44-9856-BE6635818687}"/>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1163449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6456-4F74-BF48-8F4B-9836183D2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A4E15-C748-E44E-8AA9-C3991A9A1D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74F9C-E61B-EC4E-B972-7BA291F1F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7A2E73-5882-D048-9FFC-8E8586D1E250}"/>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6" name="Footer Placeholder 5">
            <a:extLst>
              <a:ext uri="{FF2B5EF4-FFF2-40B4-BE49-F238E27FC236}">
                <a16:creationId xmlns:a16="http://schemas.microsoft.com/office/drawing/2014/main" id="{066F732B-AA73-A44A-986D-A284E4D32D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58956-747E-5F4B-8217-09C1A2BC111F}"/>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155905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C9DF-25CE-7742-B65F-7BC9B7942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762C32-2FA3-5747-870A-872F83CA2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98CC93-9E6E-B549-896B-C0FF8EF72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D86BC-BD03-E248-A093-5BEA88E6C99F}"/>
              </a:ext>
            </a:extLst>
          </p:cNvPr>
          <p:cNvSpPr>
            <a:spLocks noGrp="1"/>
          </p:cNvSpPr>
          <p:nvPr>
            <p:ph type="dt" sz="half" idx="10"/>
          </p:nvPr>
        </p:nvSpPr>
        <p:spPr/>
        <p:txBody>
          <a:bodyPr/>
          <a:lstStyle/>
          <a:p>
            <a:fld id="{56924DBE-DEFB-C14E-A97E-2A0E85AAE1CB}" type="datetimeFigureOut">
              <a:rPr lang="en-US" smtClean="0"/>
              <a:t>10/11/20</a:t>
            </a:fld>
            <a:endParaRPr lang="en-US"/>
          </a:p>
        </p:txBody>
      </p:sp>
      <p:sp>
        <p:nvSpPr>
          <p:cNvPr id="6" name="Footer Placeholder 5">
            <a:extLst>
              <a:ext uri="{FF2B5EF4-FFF2-40B4-BE49-F238E27FC236}">
                <a16:creationId xmlns:a16="http://schemas.microsoft.com/office/drawing/2014/main" id="{69AD2459-A36B-3648-99E1-48DC55E86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8EE74-477C-5B46-AB72-6251FD689DC0}"/>
              </a:ext>
            </a:extLst>
          </p:cNvPr>
          <p:cNvSpPr>
            <a:spLocks noGrp="1"/>
          </p:cNvSpPr>
          <p:nvPr>
            <p:ph type="sldNum" sz="quarter" idx="12"/>
          </p:nvPr>
        </p:nvSpPr>
        <p:spPr/>
        <p:txBody>
          <a:bodyPr/>
          <a:lstStyle/>
          <a:p>
            <a:fld id="{CDC2E13C-2BAC-AD4E-AF3F-B1032AC905E2}" type="slidenum">
              <a:rPr lang="en-US" smtClean="0"/>
              <a:t>‹#›</a:t>
            </a:fld>
            <a:endParaRPr lang="en-US"/>
          </a:p>
        </p:txBody>
      </p:sp>
    </p:spTree>
    <p:extLst>
      <p:ext uri="{BB962C8B-B14F-4D97-AF65-F5344CB8AC3E}">
        <p14:creationId xmlns:p14="http://schemas.microsoft.com/office/powerpoint/2010/main" val="2123785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62414-50C5-8F48-BEDD-B4B6ECD9E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C34E81-4EE0-A54E-8711-062236255A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1A019-EBB4-D04A-B927-E3472886B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24DBE-DEFB-C14E-A97E-2A0E85AAE1CB}" type="datetimeFigureOut">
              <a:rPr lang="en-US" smtClean="0"/>
              <a:t>10/11/20</a:t>
            </a:fld>
            <a:endParaRPr lang="en-US"/>
          </a:p>
        </p:txBody>
      </p:sp>
      <p:sp>
        <p:nvSpPr>
          <p:cNvPr id="5" name="Footer Placeholder 4">
            <a:extLst>
              <a:ext uri="{FF2B5EF4-FFF2-40B4-BE49-F238E27FC236}">
                <a16:creationId xmlns:a16="http://schemas.microsoft.com/office/drawing/2014/main" id="{7274F3CC-59D4-B34D-BD0B-89AD52C030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CF0DBC-320E-D044-83DE-87F4511AF9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2E13C-2BAC-AD4E-AF3F-B1032AC905E2}" type="slidenum">
              <a:rPr lang="en-US" smtClean="0"/>
              <a:t>‹#›</a:t>
            </a:fld>
            <a:endParaRPr lang="en-US"/>
          </a:p>
        </p:txBody>
      </p:sp>
    </p:spTree>
    <p:extLst>
      <p:ext uri="{BB962C8B-B14F-4D97-AF65-F5344CB8AC3E}">
        <p14:creationId xmlns:p14="http://schemas.microsoft.com/office/powerpoint/2010/main" val="497179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25C6FB-A735-0C4C-911C-852C0126E544}"/>
              </a:ext>
            </a:extLst>
          </p:cNvPr>
          <p:cNvPicPr>
            <a:picLocks noChangeAspect="1"/>
          </p:cNvPicPr>
          <p:nvPr/>
        </p:nvPicPr>
        <p:blipFill rotWithShape="1">
          <a:blip r:embed="rId3">
            <a:extLst>
              <a:ext uri="{28A0092B-C50C-407E-A947-70E740481C1C}">
                <a14:useLocalDpi xmlns:a14="http://schemas.microsoft.com/office/drawing/2010/main"/>
              </a:ext>
            </a:extLst>
          </a:blip>
          <a:srcRect t="16415"/>
          <a:stretch/>
        </p:blipFill>
        <p:spPr>
          <a:xfrm>
            <a:off x="5857833" y="1305680"/>
            <a:ext cx="5675841" cy="4246639"/>
          </a:xfrm>
          <a:prstGeom prst="rect">
            <a:avLst/>
          </a:prstGeom>
          <a:solidFill>
            <a:schemeClr val="bg1"/>
          </a:solidFill>
        </p:spPr>
      </p:pic>
      <p:pic>
        <p:nvPicPr>
          <p:cNvPr id="15" name="Picture 14">
            <a:extLst>
              <a:ext uri="{FF2B5EF4-FFF2-40B4-BE49-F238E27FC236}">
                <a16:creationId xmlns:a16="http://schemas.microsoft.com/office/drawing/2014/main" id="{BA8FDB83-F790-E741-A948-434717A496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52004" y="968521"/>
            <a:ext cx="4366073" cy="2009167"/>
          </a:xfrm>
          <a:prstGeom prst="rect">
            <a:avLst/>
          </a:prstGeom>
          <a:solidFill>
            <a:schemeClr val="bg1"/>
          </a:solidFill>
        </p:spPr>
      </p:pic>
      <p:sp>
        <p:nvSpPr>
          <p:cNvPr id="18" name="TextBox 17">
            <a:extLst>
              <a:ext uri="{FF2B5EF4-FFF2-40B4-BE49-F238E27FC236}">
                <a16:creationId xmlns:a16="http://schemas.microsoft.com/office/drawing/2014/main" id="{0EA9B7BF-6670-6243-B1FC-10EE6F044F49}"/>
              </a:ext>
            </a:extLst>
          </p:cNvPr>
          <p:cNvSpPr txBox="1"/>
          <p:nvPr/>
        </p:nvSpPr>
        <p:spPr>
          <a:xfrm>
            <a:off x="1452004" y="725331"/>
            <a:ext cx="332142" cy="338554"/>
          </a:xfrm>
          <a:prstGeom prst="rect">
            <a:avLst/>
          </a:prstGeom>
          <a:solidFill>
            <a:schemeClr val="bg1"/>
          </a:solid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9" name="TextBox 18">
            <a:extLst>
              <a:ext uri="{FF2B5EF4-FFF2-40B4-BE49-F238E27FC236}">
                <a16:creationId xmlns:a16="http://schemas.microsoft.com/office/drawing/2014/main" id="{3563EE4B-2847-5E47-BAEF-AF850F6A18E7}"/>
              </a:ext>
            </a:extLst>
          </p:cNvPr>
          <p:cNvSpPr txBox="1"/>
          <p:nvPr/>
        </p:nvSpPr>
        <p:spPr>
          <a:xfrm>
            <a:off x="5857833" y="725331"/>
            <a:ext cx="332142" cy="338554"/>
          </a:xfrm>
          <a:prstGeom prst="rect">
            <a:avLst/>
          </a:prstGeom>
          <a:solidFill>
            <a:schemeClr val="bg1"/>
          </a:solidFill>
        </p:spPr>
        <p:txBody>
          <a:bodyPr wrap="none" rtlCol="0">
            <a:spAutoFit/>
          </a:bodyPr>
          <a:lstStyle/>
          <a:p>
            <a:r>
              <a:rPr lang="en-US" sz="1600" b="1" dirty="0">
                <a:latin typeface="Arial" panose="020B0604020202020204" pitchFamily="34" charset="0"/>
                <a:cs typeface="Arial" panose="020B0604020202020204" pitchFamily="34" charset="0"/>
              </a:rPr>
              <a:t>B</a:t>
            </a:r>
          </a:p>
        </p:txBody>
      </p:sp>
      <p:pic>
        <p:nvPicPr>
          <p:cNvPr id="4" name="Picture 3" descr="A picture containing screenshot&#10;&#10;Description automatically generated">
            <a:extLst>
              <a:ext uri="{FF2B5EF4-FFF2-40B4-BE49-F238E27FC236}">
                <a16:creationId xmlns:a16="http://schemas.microsoft.com/office/drawing/2014/main" id="{8FBE37D5-A8EE-EE44-90D6-5B4699681DA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52004" y="3051601"/>
            <a:ext cx="4365165" cy="2259502"/>
          </a:xfrm>
          <a:prstGeom prst="rect">
            <a:avLst/>
          </a:prstGeom>
          <a:solidFill>
            <a:schemeClr val="bg1"/>
          </a:solidFill>
        </p:spPr>
      </p:pic>
      <p:sp>
        <p:nvSpPr>
          <p:cNvPr id="20" name="TextBox 19">
            <a:extLst>
              <a:ext uri="{FF2B5EF4-FFF2-40B4-BE49-F238E27FC236}">
                <a16:creationId xmlns:a16="http://schemas.microsoft.com/office/drawing/2014/main" id="{5390C68F-4F25-A748-9B99-F466A392FD1D}"/>
              </a:ext>
            </a:extLst>
          </p:cNvPr>
          <p:cNvSpPr txBox="1"/>
          <p:nvPr/>
        </p:nvSpPr>
        <p:spPr>
          <a:xfrm>
            <a:off x="1452004" y="2977688"/>
            <a:ext cx="332142" cy="338554"/>
          </a:xfrm>
          <a:prstGeom prst="rect">
            <a:avLst/>
          </a:prstGeom>
          <a:solidFill>
            <a:schemeClr val="bg1"/>
          </a:solid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2481026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05256A72-862A-7843-BDE3-5EB225A63F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228600"/>
            <a:ext cx="9601200" cy="6400800"/>
          </a:xfrm>
          <a:prstGeom prst="rect">
            <a:avLst/>
          </a:prstGeom>
        </p:spPr>
      </p:pic>
      <p:sp>
        <p:nvSpPr>
          <p:cNvPr id="8" name="TextBox 7">
            <a:extLst>
              <a:ext uri="{FF2B5EF4-FFF2-40B4-BE49-F238E27FC236}">
                <a16:creationId xmlns:a16="http://schemas.microsoft.com/office/drawing/2014/main" id="{71241E2E-E1F7-7149-9783-53C969E4CD41}"/>
              </a:ext>
            </a:extLst>
          </p:cNvPr>
          <p:cNvSpPr txBox="1"/>
          <p:nvPr/>
        </p:nvSpPr>
        <p:spPr>
          <a:xfrm>
            <a:off x="4704516" y="313508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10" name="TextBox 9">
            <a:extLst>
              <a:ext uri="{FF2B5EF4-FFF2-40B4-BE49-F238E27FC236}">
                <a16:creationId xmlns:a16="http://schemas.microsoft.com/office/drawing/2014/main" id="{EB2D5715-FA53-014C-AB56-8E946FAE3C3A}"/>
              </a:ext>
            </a:extLst>
          </p:cNvPr>
          <p:cNvSpPr txBox="1"/>
          <p:nvPr/>
        </p:nvSpPr>
        <p:spPr>
          <a:xfrm>
            <a:off x="1542286" y="314723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11" name="TextBox 10">
            <a:extLst>
              <a:ext uri="{FF2B5EF4-FFF2-40B4-BE49-F238E27FC236}">
                <a16:creationId xmlns:a16="http://schemas.microsoft.com/office/drawing/2014/main" id="{F7A7F48D-F354-7F42-BC49-F3D5F987DCC3}"/>
              </a:ext>
            </a:extLst>
          </p:cNvPr>
          <p:cNvSpPr txBox="1"/>
          <p:nvPr/>
        </p:nvSpPr>
        <p:spPr>
          <a:xfrm>
            <a:off x="4704516" y="5932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2" name="TextBox 11">
            <a:extLst>
              <a:ext uri="{FF2B5EF4-FFF2-40B4-BE49-F238E27FC236}">
                <a16:creationId xmlns:a16="http://schemas.microsoft.com/office/drawing/2014/main" id="{38D7B4DC-3358-2046-ABBB-3760332F2889}"/>
              </a:ext>
            </a:extLst>
          </p:cNvPr>
          <p:cNvSpPr txBox="1"/>
          <p:nvPr/>
        </p:nvSpPr>
        <p:spPr>
          <a:xfrm>
            <a:off x="7866746" y="5932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3" name="TextBox 12">
            <a:extLst>
              <a:ext uri="{FF2B5EF4-FFF2-40B4-BE49-F238E27FC236}">
                <a16:creationId xmlns:a16="http://schemas.microsoft.com/office/drawing/2014/main" id="{8459DD3B-E1BA-ED46-B040-B4E7C7DD7D19}"/>
              </a:ext>
            </a:extLst>
          </p:cNvPr>
          <p:cNvSpPr txBox="1"/>
          <p:nvPr/>
        </p:nvSpPr>
        <p:spPr>
          <a:xfrm>
            <a:off x="1542286" y="5932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91466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899875D-601C-7E48-BDE6-49FC91679FA6}"/>
              </a:ext>
            </a:extLst>
          </p:cNvPr>
          <p:cNvSpPr txBox="1"/>
          <p:nvPr/>
        </p:nvSpPr>
        <p:spPr>
          <a:xfrm>
            <a:off x="418669" y="48348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27" name="TextBox 26">
            <a:extLst>
              <a:ext uri="{FF2B5EF4-FFF2-40B4-BE49-F238E27FC236}">
                <a16:creationId xmlns:a16="http://schemas.microsoft.com/office/drawing/2014/main" id="{92276362-6BB2-4544-823B-3C3B5AFAF277}"/>
              </a:ext>
            </a:extLst>
          </p:cNvPr>
          <p:cNvSpPr txBox="1"/>
          <p:nvPr/>
        </p:nvSpPr>
        <p:spPr>
          <a:xfrm>
            <a:off x="5924979" y="3089335"/>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29" name="TextBox 28">
            <a:extLst>
              <a:ext uri="{FF2B5EF4-FFF2-40B4-BE49-F238E27FC236}">
                <a16:creationId xmlns:a16="http://schemas.microsoft.com/office/drawing/2014/main" id="{AEB7D425-8FFB-4240-A204-15CAF97F6CCA}"/>
              </a:ext>
            </a:extLst>
          </p:cNvPr>
          <p:cNvSpPr txBox="1"/>
          <p:nvPr/>
        </p:nvSpPr>
        <p:spPr>
          <a:xfrm>
            <a:off x="5941769" y="48348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pic>
        <p:nvPicPr>
          <p:cNvPr id="3" name="Picture 2">
            <a:extLst>
              <a:ext uri="{FF2B5EF4-FFF2-40B4-BE49-F238E27FC236}">
                <a16:creationId xmlns:a16="http://schemas.microsoft.com/office/drawing/2014/main" id="{EC0017D1-C0F5-2643-AC34-3F626A9407AC}"/>
              </a:ext>
            </a:extLst>
          </p:cNvPr>
          <p:cNvPicPr>
            <a:picLocks noChangeAspect="1"/>
          </p:cNvPicPr>
          <p:nvPr/>
        </p:nvPicPr>
        <p:blipFill>
          <a:blip r:embed="rId3"/>
          <a:stretch>
            <a:fillRect/>
          </a:stretch>
        </p:blipFill>
        <p:spPr>
          <a:xfrm>
            <a:off x="750810" y="483484"/>
            <a:ext cx="5157379" cy="2605384"/>
          </a:xfrm>
          <a:prstGeom prst="rect">
            <a:avLst/>
          </a:prstGeom>
        </p:spPr>
      </p:pic>
      <p:pic>
        <p:nvPicPr>
          <p:cNvPr id="5" name="Picture 4">
            <a:extLst>
              <a:ext uri="{FF2B5EF4-FFF2-40B4-BE49-F238E27FC236}">
                <a16:creationId xmlns:a16="http://schemas.microsoft.com/office/drawing/2014/main" id="{C22C535A-8BAE-064B-9414-412E79F8A5A5}"/>
              </a:ext>
            </a:extLst>
          </p:cNvPr>
          <p:cNvPicPr>
            <a:picLocks noChangeAspect="1"/>
          </p:cNvPicPr>
          <p:nvPr/>
        </p:nvPicPr>
        <p:blipFill>
          <a:blip r:embed="rId4"/>
          <a:stretch>
            <a:fillRect/>
          </a:stretch>
        </p:blipFill>
        <p:spPr>
          <a:xfrm>
            <a:off x="6273911" y="3088868"/>
            <a:ext cx="5644115" cy="2519898"/>
          </a:xfrm>
          <a:prstGeom prst="rect">
            <a:avLst/>
          </a:prstGeom>
        </p:spPr>
      </p:pic>
      <p:pic>
        <p:nvPicPr>
          <p:cNvPr id="7" name="Picture 6">
            <a:extLst>
              <a:ext uri="{FF2B5EF4-FFF2-40B4-BE49-F238E27FC236}">
                <a16:creationId xmlns:a16="http://schemas.microsoft.com/office/drawing/2014/main" id="{4D7ABE71-66FD-394E-B1C4-BD8EE5C75D6D}"/>
              </a:ext>
            </a:extLst>
          </p:cNvPr>
          <p:cNvPicPr>
            <a:picLocks noChangeAspect="1"/>
          </p:cNvPicPr>
          <p:nvPr/>
        </p:nvPicPr>
        <p:blipFill>
          <a:blip r:embed="rId5"/>
          <a:stretch>
            <a:fillRect/>
          </a:stretch>
        </p:blipFill>
        <p:spPr>
          <a:xfrm>
            <a:off x="6257121" y="483017"/>
            <a:ext cx="5644115" cy="2605851"/>
          </a:xfrm>
          <a:prstGeom prst="rect">
            <a:avLst/>
          </a:prstGeom>
        </p:spPr>
      </p:pic>
    </p:spTree>
    <p:extLst>
      <p:ext uri="{BB962C8B-B14F-4D97-AF65-F5344CB8AC3E}">
        <p14:creationId xmlns:p14="http://schemas.microsoft.com/office/powerpoint/2010/main" val="1740975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288206-010B-3F42-9465-96DB58F3C688}"/>
              </a:ext>
            </a:extLst>
          </p:cNvPr>
          <p:cNvGrpSpPr/>
          <p:nvPr/>
        </p:nvGrpSpPr>
        <p:grpSpPr>
          <a:xfrm>
            <a:off x="416547" y="950472"/>
            <a:ext cx="11487581" cy="4539017"/>
            <a:chOff x="416547" y="950472"/>
            <a:chExt cx="11487581" cy="4539017"/>
          </a:xfrm>
        </p:grpSpPr>
        <p:sp>
          <p:nvSpPr>
            <p:cNvPr id="3" name="TextBox 2">
              <a:extLst>
                <a:ext uri="{FF2B5EF4-FFF2-40B4-BE49-F238E27FC236}">
                  <a16:creationId xmlns:a16="http://schemas.microsoft.com/office/drawing/2014/main" id="{1A45F7C8-33BF-4446-AFEA-7C8846829E44}"/>
                </a:ext>
              </a:extLst>
            </p:cNvPr>
            <p:cNvSpPr txBox="1"/>
            <p:nvPr/>
          </p:nvSpPr>
          <p:spPr>
            <a:xfrm>
              <a:off x="416547" y="954605"/>
              <a:ext cx="2024451"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Preprocessed data</a:t>
              </a:r>
            </a:p>
          </p:txBody>
        </p:sp>
        <p:sp>
          <p:nvSpPr>
            <p:cNvPr id="5" name="TextBox 4">
              <a:extLst>
                <a:ext uri="{FF2B5EF4-FFF2-40B4-BE49-F238E27FC236}">
                  <a16:creationId xmlns:a16="http://schemas.microsoft.com/office/drawing/2014/main" id="{029E1157-7153-C248-81E6-E062F682259E}"/>
                </a:ext>
              </a:extLst>
            </p:cNvPr>
            <p:cNvSpPr txBox="1"/>
            <p:nvPr/>
          </p:nvSpPr>
          <p:spPr>
            <a:xfrm>
              <a:off x="781685" y="1600936"/>
              <a:ext cx="1294173"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a:t>
              </a:r>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C22FC26-9673-5045-9D83-E03589EEAE0C}"/>
                </a:ext>
              </a:extLst>
            </p:cNvPr>
            <p:cNvSpPr txBox="1"/>
            <p:nvPr/>
          </p:nvSpPr>
          <p:spPr>
            <a:xfrm>
              <a:off x="1059667" y="1908713"/>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80843F-AC93-214E-B304-E4045DCD1A4A}"/>
                </a:ext>
              </a:extLst>
            </p:cNvPr>
            <p:cNvSpPr txBox="1"/>
            <p:nvPr/>
          </p:nvSpPr>
          <p:spPr>
            <a:xfrm>
              <a:off x="2659851" y="1396880"/>
              <a:ext cx="633956"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shuffle</a:t>
              </a:r>
            </a:p>
          </p:txBody>
        </p:sp>
        <p:sp>
          <p:nvSpPr>
            <p:cNvPr id="10" name="TextBox 9">
              <a:extLst>
                <a:ext uri="{FF2B5EF4-FFF2-40B4-BE49-F238E27FC236}">
                  <a16:creationId xmlns:a16="http://schemas.microsoft.com/office/drawing/2014/main" id="{61F17F33-801F-D244-BBCD-BDDD2C301968}"/>
                </a:ext>
              </a:extLst>
            </p:cNvPr>
            <p:cNvSpPr txBox="1"/>
            <p:nvPr/>
          </p:nvSpPr>
          <p:spPr>
            <a:xfrm>
              <a:off x="2659851" y="1784025"/>
              <a:ext cx="633956"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stratify</a:t>
              </a:r>
            </a:p>
          </p:txBody>
        </p:sp>
        <p:sp>
          <p:nvSpPr>
            <p:cNvPr id="12" name="TextBox 11">
              <a:extLst>
                <a:ext uri="{FF2B5EF4-FFF2-40B4-BE49-F238E27FC236}">
                  <a16:creationId xmlns:a16="http://schemas.microsoft.com/office/drawing/2014/main" id="{F523BE57-7017-8F47-B3DF-56744FAF04C0}"/>
                </a:ext>
              </a:extLst>
            </p:cNvPr>
            <p:cNvSpPr txBox="1"/>
            <p:nvPr/>
          </p:nvSpPr>
          <p:spPr>
            <a:xfrm>
              <a:off x="897646" y="1293159"/>
              <a:ext cx="1068512" cy="307777"/>
            </a:xfrm>
            <a:prstGeom prst="rect">
              <a:avLst/>
            </a:prstGeom>
            <a:noFill/>
            <a:ln w="19050">
              <a:solidFill>
                <a:schemeClr val="tx1"/>
              </a:solidFill>
            </a:ln>
          </p:spPr>
          <p:txBody>
            <a:bodyPr wrap="square" rtlCol="0">
              <a:spAutoFit/>
            </a:bodyPr>
            <a:lstStyle/>
            <a:p>
              <a:pPr algn="ctr"/>
              <a:r>
                <a:rPr lang="en-US" sz="1400" dirty="0">
                  <a:latin typeface="Arial" panose="020B0604020202020204" pitchFamily="34" charset="0"/>
                  <a:cs typeface="Arial" panose="020B0604020202020204" pitchFamily="34" charset="0"/>
                </a:rPr>
                <a:t>Patient IDs</a:t>
              </a:r>
            </a:p>
          </p:txBody>
        </p:sp>
        <p:sp>
          <p:nvSpPr>
            <p:cNvPr id="15" name="Right Arrow 14">
              <a:extLst>
                <a:ext uri="{FF2B5EF4-FFF2-40B4-BE49-F238E27FC236}">
                  <a16:creationId xmlns:a16="http://schemas.microsoft.com/office/drawing/2014/main" id="{393842C6-4790-AF44-B989-D076FEB89B6A}"/>
                </a:ext>
              </a:extLst>
            </p:cNvPr>
            <p:cNvSpPr/>
            <p:nvPr/>
          </p:nvSpPr>
          <p:spPr>
            <a:xfrm>
              <a:off x="6435181" y="1609437"/>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CDA03B-47A4-9846-AC98-143F7853C723}"/>
                </a:ext>
              </a:extLst>
            </p:cNvPr>
            <p:cNvSpPr txBox="1"/>
            <p:nvPr/>
          </p:nvSpPr>
          <p:spPr>
            <a:xfrm>
              <a:off x="6564292" y="1398638"/>
              <a:ext cx="748923"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strip IDs</a:t>
              </a:r>
            </a:p>
          </p:txBody>
        </p:sp>
        <p:sp>
          <p:nvSpPr>
            <p:cNvPr id="17" name="TextBox 16">
              <a:extLst>
                <a:ext uri="{FF2B5EF4-FFF2-40B4-BE49-F238E27FC236}">
                  <a16:creationId xmlns:a16="http://schemas.microsoft.com/office/drawing/2014/main" id="{EF8F22A8-C734-4A42-AB8D-C01FCE75332E}"/>
                </a:ext>
              </a:extLst>
            </p:cNvPr>
            <p:cNvSpPr txBox="1"/>
            <p:nvPr/>
          </p:nvSpPr>
          <p:spPr>
            <a:xfrm>
              <a:off x="6353081" y="1788088"/>
              <a:ext cx="1171344"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encode labels</a:t>
              </a:r>
            </a:p>
          </p:txBody>
        </p:sp>
        <p:sp>
          <p:nvSpPr>
            <p:cNvPr id="18" name="TextBox 17">
              <a:extLst>
                <a:ext uri="{FF2B5EF4-FFF2-40B4-BE49-F238E27FC236}">
                  <a16:creationId xmlns:a16="http://schemas.microsoft.com/office/drawing/2014/main" id="{1E558653-B584-404C-A53D-E1DA5F6CB125}"/>
                </a:ext>
              </a:extLst>
            </p:cNvPr>
            <p:cNvSpPr txBox="1"/>
            <p:nvPr/>
          </p:nvSpPr>
          <p:spPr>
            <a:xfrm>
              <a:off x="7660368" y="950472"/>
              <a:ext cx="2423143" cy="335397"/>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Cleaned train/test data</a:t>
              </a:r>
            </a:p>
          </p:txBody>
        </p:sp>
        <p:sp>
          <p:nvSpPr>
            <p:cNvPr id="25" name="TextBox 24">
              <a:extLst>
                <a:ext uri="{FF2B5EF4-FFF2-40B4-BE49-F238E27FC236}">
                  <a16:creationId xmlns:a16="http://schemas.microsoft.com/office/drawing/2014/main" id="{485A9054-C251-5442-AE86-CB98FE0E45F6}"/>
                </a:ext>
              </a:extLst>
            </p:cNvPr>
            <p:cNvSpPr txBox="1"/>
            <p:nvPr/>
          </p:nvSpPr>
          <p:spPr>
            <a:xfrm>
              <a:off x="3550782" y="954605"/>
              <a:ext cx="281261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 (80%) test (20%) split</a:t>
              </a:r>
            </a:p>
          </p:txBody>
        </p:sp>
        <p:sp>
          <p:nvSpPr>
            <p:cNvPr id="31" name="TextBox 30">
              <a:extLst>
                <a:ext uri="{FF2B5EF4-FFF2-40B4-BE49-F238E27FC236}">
                  <a16:creationId xmlns:a16="http://schemas.microsoft.com/office/drawing/2014/main" id="{BE58D1E0-4F7A-7B40-A142-570EA83D0900}"/>
                </a:ext>
              </a:extLst>
            </p:cNvPr>
            <p:cNvSpPr txBox="1"/>
            <p:nvPr/>
          </p:nvSpPr>
          <p:spPr>
            <a:xfrm>
              <a:off x="10465090" y="2382859"/>
              <a:ext cx="1057456" cy="584775"/>
            </a:xfrm>
            <a:prstGeom prst="rect">
              <a:avLst/>
            </a:prstGeom>
            <a:solidFill>
              <a:srgbClr val="FF0000">
                <a:alpha val="15000"/>
              </a:srgbClr>
            </a:solidFill>
            <a:ln w="19050">
              <a:solidFill>
                <a:schemeClr val="tx1"/>
              </a:solidFill>
            </a:ln>
          </p:spPr>
          <p:txBody>
            <a:bodyPr wrap="square" rtlCol="0">
              <a:spAutoFit/>
            </a:bodyPr>
            <a:lstStyle/>
            <a:p>
              <a:pPr algn="ct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37" name="TextBox 36">
              <a:extLst>
                <a:ext uri="{FF2B5EF4-FFF2-40B4-BE49-F238E27FC236}">
                  <a16:creationId xmlns:a16="http://schemas.microsoft.com/office/drawing/2014/main" id="{3615CE0D-9814-F74F-94C1-2E39E771AEB2}"/>
                </a:ext>
              </a:extLst>
            </p:cNvPr>
            <p:cNvSpPr txBox="1"/>
            <p:nvPr/>
          </p:nvSpPr>
          <p:spPr>
            <a:xfrm>
              <a:off x="4422832" y="1389800"/>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38" name="TextBox 37">
              <a:extLst>
                <a:ext uri="{FF2B5EF4-FFF2-40B4-BE49-F238E27FC236}">
                  <a16:creationId xmlns:a16="http://schemas.microsoft.com/office/drawing/2014/main" id="{B0977C5D-2479-6440-A8CF-D90CC323D268}"/>
                </a:ext>
              </a:extLst>
            </p:cNvPr>
            <p:cNvSpPr txBox="1"/>
            <p:nvPr/>
          </p:nvSpPr>
          <p:spPr>
            <a:xfrm>
              <a:off x="4422833" y="1800265"/>
              <a:ext cx="1068511"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46" name="TextBox 45">
              <a:extLst>
                <a:ext uri="{FF2B5EF4-FFF2-40B4-BE49-F238E27FC236}">
                  <a16:creationId xmlns:a16="http://schemas.microsoft.com/office/drawing/2014/main" id="{9756B33D-EABA-E840-8562-46C15D8AE6FE}"/>
                </a:ext>
              </a:extLst>
            </p:cNvPr>
            <p:cNvSpPr txBox="1"/>
            <p:nvPr/>
          </p:nvSpPr>
          <p:spPr>
            <a:xfrm>
              <a:off x="10083509" y="1971413"/>
              <a:ext cx="1820617"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Cross validation</a:t>
              </a:r>
            </a:p>
          </p:txBody>
        </p:sp>
        <p:sp>
          <p:nvSpPr>
            <p:cNvPr id="49" name="TextBox 48">
              <a:extLst>
                <a:ext uri="{FF2B5EF4-FFF2-40B4-BE49-F238E27FC236}">
                  <a16:creationId xmlns:a16="http://schemas.microsoft.com/office/drawing/2014/main" id="{8652669F-C495-2C42-8CC4-5F512E305F40}"/>
                </a:ext>
              </a:extLst>
            </p:cNvPr>
            <p:cNvSpPr txBox="1"/>
            <p:nvPr/>
          </p:nvSpPr>
          <p:spPr>
            <a:xfrm>
              <a:off x="10083509" y="3077967"/>
              <a:ext cx="1820619"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Hyperparameter search</a:t>
              </a:r>
            </a:p>
          </p:txBody>
        </p:sp>
        <p:sp>
          <p:nvSpPr>
            <p:cNvPr id="55" name="TextBox 54">
              <a:extLst>
                <a:ext uri="{FF2B5EF4-FFF2-40B4-BE49-F238E27FC236}">
                  <a16:creationId xmlns:a16="http://schemas.microsoft.com/office/drawing/2014/main" id="{30AD548A-3251-8A46-9251-086DF8C5903F}"/>
                </a:ext>
              </a:extLst>
            </p:cNvPr>
            <p:cNvSpPr txBox="1"/>
            <p:nvPr/>
          </p:nvSpPr>
          <p:spPr>
            <a:xfrm>
              <a:off x="7913154" y="3687188"/>
              <a:ext cx="181396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Training model</a:t>
              </a:r>
            </a:p>
          </p:txBody>
        </p:sp>
        <p:sp>
          <p:nvSpPr>
            <p:cNvPr id="56" name="Right Arrow 55">
              <a:extLst>
                <a:ext uri="{FF2B5EF4-FFF2-40B4-BE49-F238E27FC236}">
                  <a16:creationId xmlns:a16="http://schemas.microsoft.com/office/drawing/2014/main" id="{1A05C9FE-A4C7-9C46-BE3F-E3EA26D2DBD9}"/>
                </a:ext>
              </a:extLst>
            </p:cNvPr>
            <p:cNvSpPr/>
            <p:nvPr/>
          </p:nvSpPr>
          <p:spPr>
            <a:xfrm rot="10800000">
              <a:off x="7909660" y="4382395"/>
              <a:ext cx="1817456" cy="26321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A991A72-13F9-F646-BFF6-3271621ECBFE}"/>
                </a:ext>
              </a:extLst>
            </p:cNvPr>
            <p:cNvSpPr txBox="1"/>
            <p:nvPr/>
          </p:nvSpPr>
          <p:spPr>
            <a:xfrm>
              <a:off x="10083509" y="1631377"/>
              <a:ext cx="1820619"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Optimization</a:t>
              </a:r>
            </a:p>
          </p:txBody>
        </p:sp>
        <p:sp>
          <p:nvSpPr>
            <p:cNvPr id="60" name="TextBox 59">
              <a:extLst>
                <a:ext uri="{FF2B5EF4-FFF2-40B4-BE49-F238E27FC236}">
                  <a16:creationId xmlns:a16="http://schemas.microsoft.com/office/drawing/2014/main" id="{7FB48C57-6469-7D4C-9C51-313A551E8DE3}"/>
                </a:ext>
              </a:extLst>
            </p:cNvPr>
            <p:cNvSpPr txBox="1"/>
            <p:nvPr/>
          </p:nvSpPr>
          <p:spPr>
            <a:xfrm>
              <a:off x="6255928" y="4023985"/>
              <a:ext cx="1165577" cy="830997"/>
            </a:xfrm>
            <a:prstGeom prst="rect">
              <a:avLst/>
            </a:prstGeom>
            <a:solidFill>
              <a:srgbClr val="00B050">
                <a:alpha val="10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Trained </a:t>
              </a: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63" name="TextBox 62">
              <a:extLst>
                <a:ext uri="{FF2B5EF4-FFF2-40B4-BE49-F238E27FC236}">
                  <a16:creationId xmlns:a16="http://schemas.microsoft.com/office/drawing/2014/main" id="{F3D19337-07D1-9E4A-B15A-0F8B61542676}"/>
                </a:ext>
              </a:extLst>
            </p:cNvPr>
            <p:cNvSpPr txBox="1"/>
            <p:nvPr/>
          </p:nvSpPr>
          <p:spPr>
            <a:xfrm>
              <a:off x="4039301" y="3687188"/>
              <a:ext cx="1731966"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Testing model</a:t>
              </a:r>
            </a:p>
          </p:txBody>
        </p:sp>
        <p:sp>
          <p:nvSpPr>
            <p:cNvPr id="64" name="Right Arrow 63">
              <a:extLst>
                <a:ext uri="{FF2B5EF4-FFF2-40B4-BE49-F238E27FC236}">
                  <a16:creationId xmlns:a16="http://schemas.microsoft.com/office/drawing/2014/main" id="{9A71CC7A-7757-A648-BA6C-D19A2804FD33}"/>
                </a:ext>
              </a:extLst>
            </p:cNvPr>
            <p:cNvSpPr/>
            <p:nvPr/>
          </p:nvSpPr>
          <p:spPr>
            <a:xfrm rot="10800000">
              <a:off x="4039301" y="4355223"/>
              <a:ext cx="1731966" cy="27981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05CA635-3964-DB44-8832-780DABBB19C3}"/>
                </a:ext>
              </a:extLst>
            </p:cNvPr>
            <p:cNvSpPr txBox="1"/>
            <p:nvPr/>
          </p:nvSpPr>
          <p:spPr>
            <a:xfrm>
              <a:off x="479119" y="4233517"/>
              <a:ext cx="1743608"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Predicted </a:t>
              </a:r>
              <a:r>
                <a:rPr lang="en-US" sz="1400" dirty="0">
                  <a:latin typeface="Arial" panose="020B0604020202020204" pitchFamily="34" charset="0"/>
                  <a:cs typeface="Arial" panose="020B0604020202020204" pitchFamily="34" charset="0"/>
                </a:rPr>
                <a:t>telomeric outcomes</a:t>
              </a:r>
            </a:p>
          </p:txBody>
        </p:sp>
        <p:sp>
          <p:nvSpPr>
            <p:cNvPr id="69" name="TextBox 68">
              <a:extLst>
                <a:ext uri="{FF2B5EF4-FFF2-40B4-BE49-F238E27FC236}">
                  <a16:creationId xmlns:a16="http://schemas.microsoft.com/office/drawing/2014/main" id="{36091D3D-AD9A-9B4F-819E-FF2A74A61A68}"/>
                </a:ext>
              </a:extLst>
            </p:cNvPr>
            <p:cNvSpPr txBox="1"/>
            <p:nvPr/>
          </p:nvSpPr>
          <p:spPr>
            <a:xfrm>
              <a:off x="525121" y="4966269"/>
              <a:ext cx="1743608"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 Actual </a:t>
              </a:r>
            </a:p>
            <a:p>
              <a:pPr algn="ctr"/>
              <a:r>
                <a:rPr lang="en-US" sz="1400" dirty="0">
                  <a:latin typeface="Arial" panose="020B0604020202020204" pitchFamily="34" charset="0"/>
                  <a:cs typeface="Arial" panose="020B0604020202020204" pitchFamily="34" charset="0"/>
                </a:rPr>
                <a:t>telomeric outcomes</a:t>
              </a:r>
            </a:p>
          </p:txBody>
        </p:sp>
        <p:sp>
          <p:nvSpPr>
            <p:cNvPr id="72" name="TextBox 71">
              <a:extLst>
                <a:ext uri="{FF2B5EF4-FFF2-40B4-BE49-F238E27FC236}">
                  <a16:creationId xmlns:a16="http://schemas.microsoft.com/office/drawing/2014/main" id="{CA15E27F-45C1-F74D-BD8A-A27B67463574}"/>
                </a:ext>
              </a:extLst>
            </p:cNvPr>
            <p:cNvSpPr txBox="1"/>
            <p:nvPr/>
          </p:nvSpPr>
          <p:spPr>
            <a:xfrm>
              <a:off x="422474" y="3685431"/>
              <a:ext cx="1908987"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Model evaluation</a:t>
              </a:r>
            </a:p>
          </p:txBody>
        </p:sp>
        <p:sp>
          <p:nvSpPr>
            <p:cNvPr id="73" name="U-Turn Arrow 72">
              <a:extLst>
                <a:ext uri="{FF2B5EF4-FFF2-40B4-BE49-F238E27FC236}">
                  <a16:creationId xmlns:a16="http://schemas.microsoft.com/office/drawing/2014/main" id="{046B22E2-C560-E44F-AAE0-C057C4C2EAC5}"/>
                </a:ext>
              </a:extLst>
            </p:cNvPr>
            <p:cNvSpPr/>
            <p:nvPr/>
          </p:nvSpPr>
          <p:spPr>
            <a:xfrm rot="16200000">
              <a:off x="9981911" y="2482835"/>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E81A6DBF-3FE0-8F4C-86C8-D1762FAE4452}"/>
                </a:ext>
              </a:extLst>
            </p:cNvPr>
            <p:cNvSpPr txBox="1"/>
            <p:nvPr/>
          </p:nvSpPr>
          <p:spPr>
            <a:xfrm>
              <a:off x="8285879" y="4025615"/>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75" name="TextBox 74">
              <a:extLst>
                <a:ext uri="{FF2B5EF4-FFF2-40B4-BE49-F238E27FC236}">
                  <a16:creationId xmlns:a16="http://schemas.microsoft.com/office/drawing/2014/main" id="{71E07082-BE3A-644B-92C1-A62DE6C2EC78}"/>
                </a:ext>
              </a:extLst>
            </p:cNvPr>
            <p:cNvSpPr txBox="1"/>
            <p:nvPr/>
          </p:nvSpPr>
          <p:spPr>
            <a:xfrm>
              <a:off x="4347013" y="4026054"/>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78" name="Right Arrow 77">
              <a:extLst>
                <a:ext uri="{FF2B5EF4-FFF2-40B4-BE49-F238E27FC236}">
                  <a16:creationId xmlns:a16="http://schemas.microsoft.com/office/drawing/2014/main" id="{02225178-505E-9447-AE90-F2A86FFFCC1C}"/>
                </a:ext>
              </a:extLst>
            </p:cNvPr>
            <p:cNvSpPr/>
            <p:nvPr/>
          </p:nvSpPr>
          <p:spPr>
            <a:xfrm>
              <a:off x="2438822" y="1595096"/>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B2523AA-82EE-C943-9073-C7AE1AF11E83}"/>
                </a:ext>
              </a:extLst>
            </p:cNvPr>
            <p:cNvSpPr txBox="1"/>
            <p:nvPr/>
          </p:nvSpPr>
          <p:spPr>
            <a:xfrm>
              <a:off x="8502834" y="1598645"/>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58" name="Bent Arrow 57">
              <a:extLst>
                <a:ext uri="{FF2B5EF4-FFF2-40B4-BE49-F238E27FC236}">
                  <a16:creationId xmlns:a16="http://schemas.microsoft.com/office/drawing/2014/main" id="{8EF392D6-7F59-4A47-BFAB-16EDD04EB2DE}"/>
                </a:ext>
              </a:extLst>
            </p:cNvPr>
            <p:cNvSpPr/>
            <p:nvPr/>
          </p:nvSpPr>
          <p:spPr>
            <a:xfrm rot="5400000">
              <a:off x="10541960" y="920119"/>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ight Arrow 61">
              <a:extLst>
                <a:ext uri="{FF2B5EF4-FFF2-40B4-BE49-F238E27FC236}">
                  <a16:creationId xmlns:a16="http://schemas.microsoft.com/office/drawing/2014/main" id="{0B5861DD-D87A-8F48-A6D1-D7F8238AF102}"/>
                </a:ext>
              </a:extLst>
            </p:cNvPr>
            <p:cNvSpPr/>
            <p:nvPr/>
          </p:nvSpPr>
          <p:spPr>
            <a:xfrm rot="10800000">
              <a:off x="2574071" y="4382395"/>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9FFDD210-8F0E-D04D-897C-52CDF71C67BB}"/>
                </a:ext>
              </a:extLst>
            </p:cNvPr>
            <p:cNvSpPr/>
            <p:nvPr/>
          </p:nvSpPr>
          <p:spPr>
            <a:xfrm rot="10800000">
              <a:off x="2574070" y="5077567"/>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Bent Arrow 66">
              <a:extLst>
                <a:ext uri="{FF2B5EF4-FFF2-40B4-BE49-F238E27FC236}">
                  <a16:creationId xmlns:a16="http://schemas.microsoft.com/office/drawing/2014/main" id="{70743EFF-BFD9-3447-AD15-72FF12C3B518}"/>
                </a:ext>
              </a:extLst>
            </p:cNvPr>
            <p:cNvSpPr/>
            <p:nvPr/>
          </p:nvSpPr>
          <p:spPr>
            <a:xfrm rot="10800000">
              <a:off x="10589743" y="3905208"/>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U-Turn Arrow 69">
              <a:extLst>
                <a:ext uri="{FF2B5EF4-FFF2-40B4-BE49-F238E27FC236}">
                  <a16:creationId xmlns:a16="http://schemas.microsoft.com/office/drawing/2014/main" id="{6194BBD1-A345-294F-AC25-5533D55345E4}"/>
                </a:ext>
              </a:extLst>
            </p:cNvPr>
            <p:cNvSpPr/>
            <p:nvPr/>
          </p:nvSpPr>
          <p:spPr>
            <a:xfrm rot="5400000">
              <a:off x="11420948" y="2482837"/>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Bent Arrow 76">
              <a:extLst>
                <a:ext uri="{FF2B5EF4-FFF2-40B4-BE49-F238E27FC236}">
                  <a16:creationId xmlns:a16="http://schemas.microsoft.com/office/drawing/2014/main" id="{EC0C6A9B-B38A-BB49-A987-4279E43FC8F4}"/>
                </a:ext>
              </a:extLst>
            </p:cNvPr>
            <p:cNvSpPr/>
            <p:nvPr/>
          </p:nvSpPr>
          <p:spPr>
            <a:xfrm rot="10800000">
              <a:off x="4484157" y="4643417"/>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7E424DCC-D640-574E-BFF9-0B2B96835F5D}"/>
                </a:ext>
              </a:extLst>
            </p:cNvPr>
            <p:cNvSpPr txBox="1"/>
            <p:nvPr/>
          </p:nvSpPr>
          <p:spPr>
            <a:xfrm>
              <a:off x="8224852" y="1287886"/>
              <a:ext cx="1294173"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a:t>
              </a:r>
              <a:endParaRPr lang="en-US" sz="1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00455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D110B9-2BF6-DC4B-A652-DD6AAFBE3245}"/>
              </a:ext>
            </a:extLst>
          </p:cNvPr>
          <p:cNvPicPr>
            <a:picLocks noChangeAspect="1"/>
          </p:cNvPicPr>
          <p:nvPr/>
        </p:nvPicPr>
        <p:blipFill>
          <a:blip r:embed="rId3"/>
          <a:stretch>
            <a:fillRect/>
          </a:stretch>
        </p:blipFill>
        <p:spPr>
          <a:xfrm>
            <a:off x="708659" y="196595"/>
            <a:ext cx="10774682" cy="6464809"/>
          </a:xfrm>
          <a:prstGeom prst="rect">
            <a:avLst/>
          </a:prstGeom>
        </p:spPr>
      </p:pic>
      <p:sp>
        <p:nvSpPr>
          <p:cNvPr id="6" name="TextBox 5">
            <a:extLst>
              <a:ext uri="{FF2B5EF4-FFF2-40B4-BE49-F238E27FC236}">
                <a16:creationId xmlns:a16="http://schemas.microsoft.com/office/drawing/2014/main" id="{764EFEF2-BD97-7545-BEDE-1F603DD5297F}"/>
              </a:ext>
            </a:extLst>
          </p:cNvPr>
          <p:cNvSpPr txBox="1"/>
          <p:nvPr/>
        </p:nvSpPr>
        <p:spPr>
          <a:xfrm>
            <a:off x="904019"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B58219C4-DA03-0049-929D-A4F259868DE4}"/>
              </a:ext>
            </a:extLst>
          </p:cNvPr>
          <p:cNvSpPr txBox="1"/>
          <p:nvPr/>
        </p:nvSpPr>
        <p:spPr>
          <a:xfrm>
            <a:off x="3018618"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8" name="TextBox 7">
            <a:extLst>
              <a:ext uri="{FF2B5EF4-FFF2-40B4-BE49-F238E27FC236}">
                <a16:creationId xmlns:a16="http://schemas.microsoft.com/office/drawing/2014/main" id="{33DE2731-08EC-F543-98DD-6C44B92E4FDF}"/>
              </a:ext>
            </a:extLst>
          </p:cNvPr>
          <p:cNvSpPr txBox="1"/>
          <p:nvPr/>
        </p:nvSpPr>
        <p:spPr>
          <a:xfrm>
            <a:off x="5133217"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9" name="TextBox 8">
            <a:extLst>
              <a:ext uri="{FF2B5EF4-FFF2-40B4-BE49-F238E27FC236}">
                <a16:creationId xmlns:a16="http://schemas.microsoft.com/office/drawing/2014/main" id="{3F920111-71EE-9849-953B-BF45428C2C7C}"/>
              </a:ext>
            </a:extLst>
          </p:cNvPr>
          <p:cNvSpPr txBox="1"/>
          <p:nvPr/>
        </p:nvSpPr>
        <p:spPr>
          <a:xfrm>
            <a:off x="7247816"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10" name="TextBox 9">
            <a:extLst>
              <a:ext uri="{FF2B5EF4-FFF2-40B4-BE49-F238E27FC236}">
                <a16:creationId xmlns:a16="http://schemas.microsoft.com/office/drawing/2014/main" id="{13F842E0-3700-3048-A082-E62EB39F7C0C}"/>
              </a:ext>
            </a:extLst>
          </p:cNvPr>
          <p:cNvSpPr txBox="1"/>
          <p:nvPr/>
        </p:nvSpPr>
        <p:spPr>
          <a:xfrm>
            <a:off x="9362415" y="109661"/>
            <a:ext cx="32092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11" name="TextBox 10">
            <a:extLst>
              <a:ext uri="{FF2B5EF4-FFF2-40B4-BE49-F238E27FC236}">
                <a16:creationId xmlns:a16="http://schemas.microsoft.com/office/drawing/2014/main" id="{4B76ED8D-5FDC-F94F-ADAF-9ABA9938460E}"/>
              </a:ext>
            </a:extLst>
          </p:cNvPr>
          <p:cNvSpPr txBox="1"/>
          <p:nvPr/>
        </p:nvSpPr>
        <p:spPr>
          <a:xfrm>
            <a:off x="904019" y="2175512"/>
            <a:ext cx="30970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F</a:t>
            </a:r>
          </a:p>
        </p:txBody>
      </p:sp>
      <p:sp>
        <p:nvSpPr>
          <p:cNvPr id="12" name="TextBox 11">
            <a:extLst>
              <a:ext uri="{FF2B5EF4-FFF2-40B4-BE49-F238E27FC236}">
                <a16:creationId xmlns:a16="http://schemas.microsoft.com/office/drawing/2014/main" id="{124E9469-AAF7-D941-9EBC-D55F4381F136}"/>
              </a:ext>
            </a:extLst>
          </p:cNvPr>
          <p:cNvSpPr txBox="1"/>
          <p:nvPr/>
        </p:nvSpPr>
        <p:spPr>
          <a:xfrm>
            <a:off x="3018618" y="2175512"/>
            <a:ext cx="344966"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G</a:t>
            </a:r>
          </a:p>
        </p:txBody>
      </p:sp>
      <p:sp>
        <p:nvSpPr>
          <p:cNvPr id="13" name="TextBox 12">
            <a:extLst>
              <a:ext uri="{FF2B5EF4-FFF2-40B4-BE49-F238E27FC236}">
                <a16:creationId xmlns:a16="http://schemas.microsoft.com/office/drawing/2014/main" id="{FC00A39B-9972-AE49-A828-47BA0AC70A25}"/>
              </a:ext>
            </a:extLst>
          </p:cNvPr>
          <p:cNvSpPr txBox="1"/>
          <p:nvPr/>
        </p:nvSpPr>
        <p:spPr>
          <a:xfrm>
            <a:off x="5133217" y="2175512"/>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H</a:t>
            </a:r>
          </a:p>
        </p:txBody>
      </p:sp>
      <p:sp>
        <p:nvSpPr>
          <p:cNvPr id="14" name="TextBox 13">
            <a:extLst>
              <a:ext uri="{FF2B5EF4-FFF2-40B4-BE49-F238E27FC236}">
                <a16:creationId xmlns:a16="http://schemas.microsoft.com/office/drawing/2014/main" id="{21B73A4C-5D41-8D47-8F84-8DEDBA38E521}"/>
              </a:ext>
            </a:extLst>
          </p:cNvPr>
          <p:cNvSpPr txBox="1"/>
          <p:nvPr/>
        </p:nvSpPr>
        <p:spPr>
          <a:xfrm>
            <a:off x="7247816" y="2175512"/>
            <a:ext cx="242374"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I</a:t>
            </a:r>
          </a:p>
        </p:txBody>
      </p:sp>
      <p:sp>
        <p:nvSpPr>
          <p:cNvPr id="15" name="TextBox 14">
            <a:extLst>
              <a:ext uri="{FF2B5EF4-FFF2-40B4-BE49-F238E27FC236}">
                <a16:creationId xmlns:a16="http://schemas.microsoft.com/office/drawing/2014/main" id="{713F9F2B-1CA5-0348-91C3-02E3CB994A60}"/>
              </a:ext>
            </a:extLst>
          </p:cNvPr>
          <p:cNvSpPr txBox="1"/>
          <p:nvPr/>
        </p:nvSpPr>
        <p:spPr>
          <a:xfrm>
            <a:off x="9362415" y="2170760"/>
            <a:ext cx="29848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J</a:t>
            </a:r>
          </a:p>
        </p:txBody>
      </p:sp>
      <p:sp>
        <p:nvSpPr>
          <p:cNvPr id="16" name="TextBox 15">
            <a:extLst>
              <a:ext uri="{FF2B5EF4-FFF2-40B4-BE49-F238E27FC236}">
                <a16:creationId xmlns:a16="http://schemas.microsoft.com/office/drawing/2014/main" id="{99D6B3C5-D53F-7A49-B5DA-F04AB4BE8994}"/>
              </a:ext>
            </a:extLst>
          </p:cNvPr>
          <p:cNvSpPr txBox="1"/>
          <p:nvPr/>
        </p:nvSpPr>
        <p:spPr>
          <a:xfrm>
            <a:off x="904019" y="4242871"/>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K</a:t>
            </a:r>
          </a:p>
        </p:txBody>
      </p:sp>
      <p:sp>
        <p:nvSpPr>
          <p:cNvPr id="17" name="TextBox 16">
            <a:extLst>
              <a:ext uri="{FF2B5EF4-FFF2-40B4-BE49-F238E27FC236}">
                <a16:creationId xmlns:a16="http://schemas.microsoft.com/office/drawing/2014/main" id="{186457BC-7970-F240-8259-0FCF45B63289}"/>
              </a:ext>
            </a:extLst>
          </p:cNvPr>
          <p:cNvSpPr txBox="1"/>
          <p:nvPr/>
        </p:nvSpPr>
        <p:spPr>
          <a:xfrm>
            <a:off x="3018618" y="4242871"/>
            <a:ext cx="30970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L</a:t>
            </a:r>
          </a:p>
        </p:txBody>
      </p:sp>
      <p:sp>
        <p:nvSpPr>
          <p:cNvPr id="18" name="TextBox 17">
            <a:extLst>
              <a:ext uri="{FF2B5EF4-FFF2-40B4-BE49-F238E27FC236}">
                <a16:creationId xmlns:a16="http://schemas.microsoft.com/office/drawing/2014/main" id="{D9450071-2E5C-6849-A49F-D55066F98828}"/>
              </a:ext>
            </a:extLst>
          </p:cNvPr>
          <p:cNvSpPr txBox="1"/>
          <p:nvPr/>
        </p:nvSpPr>
        <p:spPr>
          <a:xfrm>
            <a:off x="5133217" y="4242871"/>
            <a:ext cx="356188"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M</a:t>
            </a:r>
          </a:p>
        </p:txBody>
      </p:sp>
    </p:spTree>
    <p:extLst>
      <p:ext uri="{BB962C8B-B14F-4D97-AF65-F5344CB8AC3E}">
        <p14:creationId xmlns:p14="http://schemas.microsoft.com/office/powerpoint/2010/main" val="3113903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C84339-E538-454C-A941-78BB3552F522}"/>
              </a:ext>
            </a:extLst>
          </p:cNvPr>
          <p:cNvPicPr>
            <a:picLocks noChangeAspect="1"/>
          </p:cNvPicPr>
          <p:nvPr/>
        </p:nvPicPr>
        <p:blipFill>
          <a:blip r:embed="rId3"/>
          <a:stretch>
            <a:fillRect/>
          </a:stretch>
        </p:blipFill>
        <p:spPr>
          <a:xfrm>
            <a:off x="708658" y="196595"/>
            <a:ext cx="10774683" cy="6464810"/>
          </a:xfrm>
          <a:prstGeom prst="rect">
            <a:avLst/>
          </a:prstGeom>
        </p:spPr>
      </p:pic>
      <p:sp>
        <p:nvSpPr>
          <p:cNvPr id="6" name="TextBox 5">
            <a:extLst>
              <a:ext uri="{FF2B5EF4-FFF2-40B4-BE49-F238E27FC236}">
                <a16:creationId xmlns:a16="http://schemas.microsoft.com/office/drawing/2014/main" id="{7DB79598-0251-AF47-8B7F-2A4F479429FC}"/>
              </a:ext>
            </a:extLst>
          </p:cNvPr>
          <p:cNvSpPr txBox="1"/>
          <p:nvPr/>
        </p:nvSpPr>
        <p:spPr>
          <a:xfrm>
            <a:off x="904019"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44214C74-1139-CC40-835A-C52F21DAE429}"/>
              </a:ext>
            </a:extLst>
          </p:cNvPr>
          <p:cNvSpPr txBox="1"/>
          <p:nvPr/>
        </p:nvSpPr>
        <p:spPr>
          <a:xfrm>
            <a:off x="3018618"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8" name="TextBox 7">
            <a:extLst>
              <a:ext uri="{FF2B5EF4-FFF2-40B4-BE49-F238E27FC236}">
                <a16:creationId xmlns:a16="http://schemas.microsoft.com/office/drawing/2014/main" id="{7DAFE19E-94B2-4540-9354-71F9756CD4FA}"/>
              </a:ext>
            </a:extLst>
          </p:cNvPr>
          <p:cNvSpPr txBox="1"/>
          <p:nvPr/>
        </p:nvSpPr>
        <p:spPr>
          <a:xfrm>
            <a:off x="5133217"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9" name="TextBox 8">
            <a:extLst>
              <a:ext uri="{FF2B5EF4-FFF2-40B4-BE49-F238E27FC236}">
                <a16:creationId xmlns:a16="http://schemas.microsoft.com/office/drawing/2014/main" id="{6FB28258-C34F-FB4C-86FB-8C9A24723F98}"/>
              </a:ext>
            </a:extLst>
          </p:cNvPr>
          <p:cNvSpPr txBox="1"/>
          <p:nvPr/>
        </p:nvSpPr>
        <p:spPr>
          <a:xfrm>
            <a:off x="7247816"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10" name="TextBox 9">
            <a:extLst>
              <a:ext uri="{FF2B5EF4-FFF2-40B4-BE49-F238E27FC236}">
                <a16:creationId xmlns:a16="http://schemas.microsoft.com/office/drawing/2014/main" id="{93CA0ADA-2D54-2A4F-9893-D3D04F2603DA}"/>
              </a:ext>
            </a:extLst>
          </p:cNvPr>
          <p:cNvSpPr txBox="1"/>
          <p:nvPr/>
        </p:nvSpPr>
        <p:spPr>
          <a:xfrm>
            <a:off x="9362415" y="109661"/>
            <a:ext cx="32092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11" name="TextBox 10">
            <a:extLst>
              <a:ext uri="{FF2B5EF4-FFF2-40B4-BE49-F238E27FC236}">
                <a16:creationId xmlns:a16="http://schemas.microsoft.com/office/drawing/2014/main" id="{B048EC2F-4699-664A-B986-5C9288312ADB}"/>
              </a:ext>
            </a:extLst>
          </p:cNvPr>
          <p:cNvSpPr txBox="1"/>
          <p:nvPr/>
        </p:nvSpPr>
        <p:spPr>
          <a:xfrm>
            <a:off x="904019" y="2175512"/>
            <a:ext cx="30970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F</a:t>
            </a:r>
          </a:p>
        </p:txBody>
      </p:sp>
      <p:sp>
        <p:nvSpPr>
          <p:cNvPr id="12" name="TextBox 11">
            <a:extLst>
              <a:ext uri="{FF2B5EF4-FFF2-40B4-BE49-F238E27FC236}">
                <a16:creationId xmlns:a16="http://schemas.microsoft.com/office/drawing/2014/main" id="{9DDA29C3-CBC6-934F-8847-79E33DBB6EAC}"/>
              </a:ext>
            </a:extLst>
          </p:cNvPr>
          <p:cNvSpPr txBox="1"/>
          <p:nvPr/>
        </p:nvSpPr>
        <p:spPr>
          <a:xfrm>
            <a:off x="3018618" y="2175512"/>
            <a:ext cx="344966"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G</a:t>
            </a:r>
          </a:p>
        </p:txBody>
      </p:sp>
      <p:sp>
        <p:nvSpPr>
          <p:cNvPr id="13" name="TextBox 12">
            <a:extLst>
              <a:ext uri="{FF2B5EF4-FFF2-40B4-BE49-F238E27FC236}">
                <a16:creationId xmlns:a16="http://schemas.microsoft.com/office/drawing/2014/main" id="{A8B29BC0-FB41-FE4E-92D4-954035AD103B}"/>
              </a:ext>
            </a:extLst>
          </p:cNvPr>
          <p:cNvSpPr txBox="1"/>
          <p:nvPr/>
        </p:nvSpPr>
        <p:spPr>
          <a:xfrm>
            <a:off x="5133217" y="2175512"/>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H</a:t>
            </a:r>
          </a:p>
        </p:txBody>
      </p:sp>
      <p:sp>
        <p:nvSpPr>
          <p:cNvPr id="14" name="TextBox 13">
            <a:extLst>
              <a:ext uri="{FF2B5EF4-FFF2-40B4-BE49-F238E27FC236}">
                <a16:creationId xmlns:a16="http://schemas.microsoft.com/office/drawing/2014/main" id="{B00F025B-7A26-694E-9E3B-9D8C6B1B4793}"/>
              </a:ext>
            </a:extLst>
          </p:cNvPr>
          <p:cNvSpPr txBox="1"/>
          <p:nvPr/>
        </p:nvSpPr>
        <p:spPr>
          <a:xfrm>
            <a:off x="7247816" y="2175512"/>
            <a:ext cx="242374"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I</a:t>
            </a:r>
          </a:p>
        </p:txBody>
      </p:sp>
      <p:sp>
        <p:nvSpPr>
          <p:cNvPr id="15" name="TextBox 14">
            <a:extLst>
              <a:ext uri="{FF2B5EF4-FFF2-40B4-BE49-F238E27FC236}">
                <a16:creationId xmlns:a16="http://schemas.microsoft.com/office/drawing/2014/main" id="{64E84FF5-97CC-A94F-9217-3E4025307EAF}"/>
              </a:ext>
            </a:extLst>
          </p:cNvPr>
          <p:cNvSpPr txBox="1"/>
          <p:nvPr/>
        </p:nvSpPr>
        <p:spPr>
          <a:xfrm>
            <a:off x="9362415" y="2170760"/>
            <a:ext cx="29848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J</a:t>
            </a:r>
          </a:p>
        </p:txBody>
      </p:sp>
      <p:sp>
        <p:nvSpPr>
          <p:cNvPr id="16" name="TextBox 15">
            <a:extLst>
              <a:ext uri="{FF2B5EF4-FFF2-40B4-BE49-F238E27FC236}">
                <a16:creationId xmlns:a16="http://schemas.microsoft.com/office/drawing/2014/main" id="{66B9360C-CD30-EB47-AC5B-B6C7F0DDC642}"/>
              </a:ext>
            </a:extLst>
          </p:cNvPr>
          <p:cNvSpPr txBox="1"/>
          <p:nvPr/>
        </p:nvSpPr>
        <p:spPr>
          <a:xfrm>
            <a:off x="904019" y="4242871"/>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K</a:t>
            </a:r>
          </a:p>
        </p:txBody>
      </p:sp>
      <p:sp>
        <p:nvSpPr>
          <p:cNvPr id="17" name="TextBox 16">
            <a:extLst>
              <a:ext uri="{FF2B5EF4-FFF2-40B4-BE49-F238E27FC236}">
                <a16:creationId xmlns:a16="http://schemas.microsoft.com/office/drawing/2014/main" id="{378A02EE-5CD4-7749-AD4E-28A75CE2649A}"/>
              </a:ext>
            </a:extLst>
          </p:cNvPr>
          <p:cNvSpPr txBox="1"/>
          <p:nvPr/>
        </p:nvSpPr>
        <p:spPr>
          <a:xfrm>
            <a:off x="3018618" y="4242871"/>
            <a:ext cx="30970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L</a:t>
            </a:r>
          </a:p>
        </p:txBody>
      </p:sp>
    </p:spTree>
    <p:extLst>
      <p:ext uri="{BB962C8B-B14F-4D97-AF65-F5344CB8AC3E}">
        <p14:creationId xmlns:p14="http://schemas.microsoft.com/office/powerpoint/2010/main" val="855475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7F78D-811D-F34E-BF07-153474930097}"/>
              </a:ext>
            </a:extLst>
          </p:cNvPr>
          <p:cNvPicPr>
            <a:picLocks noChangeAspect="1"/>
          </p:cNvPicPr>
          <p:nvPr/>
        </p:nvPicPr>
        <p:blipFill>
          <a:blip r:embed="rId3"/>
          <a:stretch>
            <a:fillRect/>
          </a:stretch>
        </p:blipFill>
        <p:spPr>
          <a:xfrm>
            <a:off x="6290351" y="3629720"/>
            <a:ext cx="4715467" cy="2338565"/>
          </a:xfrm>
          <a:prstGeom prst="rect">
            <a:avLst/>
          </a:prstGeom>
        </p:spPr>
      </p:pic>
      <p:pic>
        <p:nvPicPr>
          <p:cNvPr id="5" name="Picture 4">
            <a:extLst>
              <a:ext uri="{FF2B5EF4-FFF2-40B4-BE49-F238E27FC236}">
                <a16:creationId xmlns:a16="http://schemas.microsoft.com/office/drawing/2014/main" id="{3D2AABC6-14B2-F74C-BA1E-2AD8A86B34BF}"/>
              </a:ext>
            </a:extLst>
          </p:cNvPr>
          <p:cNvPicPr>
            <a:picLocks noChangeAspect="1"/>
          </p:cNvPicPr>
          <p:nvPr/>
        </p:nvPicPr>
        <p:blipFill>
          <a:blip r:embed="rId4"/>
          <a:stretch>
            <a:fillRect/>
          </a:stretch>
        </p:blipFill>
        <p:spPr>
          <a:xfrm>
            <a:off x="1242742" y="3627339"/>
            <a:ext cx="4715467" cy="2343328"/>
          </a:xfrm>
          <a:prstGeom prst="rect">
            <a:avLst/>
          </a:prstGeom>
        </p:spPr>
      </p:pic>
      <p:pic>
        <p:nvPicPr>
          <p:cNvPr id="7" name="Picture 6">
            <a:extLst>
              <a:ext uri="{FF2B5EF4-FFF2-40B4-BE49-F238E27FC236}">
                <a16:creationId xmlns:a16="http://schemas.microsoft.com/office/drawing/2014/main" id="{112EE2DA-57F6-2442-8200-E439EDA17495}"/>
              </a:ext>
            </a:extLst>
          </p:cNvPr>
          <p:cNvPicPr>
            <a:picLocks noChangeAspect="1"/>
          </p:cNvPicPr>
          <p:nvPr/>
        </p:nvPicPr>
        <p:blipFill>
          <a:blip r:embed="rId5"/>
          <a:stretch>
            <a:fillRect/>
          </a:stretch>
        </p:blipFill>
        <p:spPr>
          <a:xfrm>
            <a:off x="6290347" y="1100771"/>
            <a:ext cx="4715463" cy="2269375"/>
          </a:xfrm>
          <a:prstGeom prst="rect">
            <a:avLst/>
          </a:prstGeom>
        </p:spPr>
      </p:pic>
      <p:pic>
        <p:nvPicPr>
          <p:cNvPr id="9" name="Picture 8">
            <a:extLst>
              <a:ext uri="{FF2B5EF4-FFF2-40B4-BE49-F238E27FC236}">
                <a16:creationId xmlns:a16="http://schemas.microsoft.com/office/drawing/2014/main" id="{5E15EC4B-61FA-A944-A114-239570231983}"/>
              </a:ext>
            </a:extLst>
          </p:cNvPr>
          <p:cNvPicPr>
            <a:picLocks noChangeAspect="1"/>
          </p:cNvPicPr>
          <p:nvPr/>
        </p:nvPicPr>
        <p:blipFill>
          <a:blip r:embed="rId6"/>
          <a:stretch>
            <a:fillRect/>
          </a:stretch>
        </p:blipFill>
        <p:spPr>
          <a:xfrm>
            <a:off x="1242742" y="1099190"/>
            <a:ext cx="4715463" cy="2343326"/>
          </a:xfrm>
          <a:prstGeom prst="rect">
            <a:avLst/>
          </a:prstGeom>
        </p:spPr>
      </p:pic>
      <p:sp>
        <p:nvSpPr>
          <p:cNvPr id="16" name="TextBox 15">
            <a:extLst>
              <a:ext uri="{FF2B5EF4-FFF2-40B4-BE49-F238E27FC236}">
                <a16:creationId xmlns:a16="http://schemas.microsoft.com/office/drawing/2014/main" id="{1CA24C9D-0A1E-584F-8E10-60CDB46C42ED}"/>
              </a:ext>
            </a:extLst>
          </p:cNvPr>
          <p:cNvSpPr txBox="1"/>
          <p:nvPr/>
        </p:nvSpPr>
        <p:spPr>
          <a:xfrm>
            <a:off x="1242744" y="109918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7" name="TextBox 16">
            <a:extLst>
              <a:ext uri="{FF2B5EF4-FFF2-40B4-BE49-F238E27FC236}">
                <a16:creationId xmlns:a16="http://schemas.microsoft.com/office/drawing/2014/main" id="{60FBBAEF-07FE-5542-9E2E-88797E6515B9}"/>
              </a:ext>
            </a:extLst>
          </p:cNvPr>
          <p:cNvSpPr txBox="1"/>
          <p:nvPr/>
        </p:nvSpPr>
        <p:spPr>
          <a:xfrm>
            <a:off x="6290351" y="110315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6BBAA9C7-669E-FF4F-93C6-DC946F7E2AE2}"/>
              </a:ext>
            </a:extLst>
          </p:cNvPr>
          <p:cNvSpPr txBox="1"/>
          <p:nvPr/>
        </p:nvSpPr>
        <p:spPr>
          <a:xfrm>
            <a:off x="1242744" y="370367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20" name="TextBox 19">
            <a:extLst>
              <a:ext uri="{FF2B5EF4-FFF2-40B4-BE49-F238E27FC236}">
                <a16:creationId xmlns:a16="http://schemas.microsoft.com/office/drawing/2014/main" id="{86BBC7D8-5E79-EF42-BA78-1D9F2E9607AC}"/>
              </a:ext>
            </a:extLst>
          </p:cNvPr>
          <p:cNvSpPr txBox="1"/>
          <p:nvPr/>
        </p:nvSpPr>
        <p:spPr>
          <a:xfrm>
            <a:off x="6290351" y="3701691"/>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1704803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AF57A-3138-9146-9E16-B050C8445E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9349" y="672912"/>
            <a:ext cx="5815064" cy="5205245"/>
          </a:xfrm>
          <a:prstGeom prst="rect">
            <a:avLst/>
          </a:prstGeom>
        </p:spPr>
      </p:pic>
      <p:pic>
        <p:nvPicPr>
          <p:cNvPr id="10" name="Picture 9">
            <a:extLst>
              <a:ext uri="{FF2B5EF4-FFF2-40B4-BE49-F238E27FC236}">
                <a16:creationId xmlns:a16="http://schemas.microsoft.com/office/drawing/2014/main" id="{2289786D-7FEB-3346-8C83-F4B12359892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37453" y="672912"/>
            <a:ext cx="5815064" cy="5205244"/>
          </a:xfrm>
          <a:prstGeom prst="rect">
            <a:avLst/>
          </a:prstGeom>
        </p:spPr>
      </p:pic>
      <p:sp>
        <p:nvSpPr>
          <p:cNvPr id="5" name="TextBox 4">
            <a:extLst>
              <a:ext uri="{FF2B5EF4-FFF2-40B4-BE49-F238E27FC236}">
                <a16:creationId xmlns:a16="http://schemas.microsoft.com/office/drawing/2014/main" id="{03CC6B17-8621-4A45-84DD-10D872F52A5A}"/>
              </a:ext>
            </a:extLst>
          </p:cNvPr>
          <p:cNvSpPr txBox="1"/>
          <p:nvPr/>
        </p:nvSpPr>
        <p:spPr>
          <a:xfrm>
            <a:off x="6237453" y="1322308"/>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7" name="TextBox 6">
            <a:extLst>
              <a:ext uri="{FF2B5EF4-FFF2-40B4-BE49-F238E27FC236}">
                <a16:creationId xmlns:a16="http://schemas.microsoft.com/office/drawing/2014/main" id="{AE54D830-157D-6742-BD7A-1A9A9E794AC3}"/>
              </a:ext>
            </a:extLst>
          </p:cNvPr>
          <p:cNvSpPr txBox="1"/>
          <p:nvPr/>
        </p:nvSpPr>
        <p:spPr>
          <a:xfrm>
            <a:off x="179349" y="1322308"/>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156332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629B50-9E37-554A-BEB9-8C6A49ADE75C}"/>
              </a:ext>
            </a:extLst>
          </p:cNvPr>
          <p:cNvPicPr>
            <a:picLocks noChangeAspect="1"/>
          </p:cNvPicPr>
          <p:nvPr/>
        </p:nvPicPr>
        <p:blipFill rotWithShape="1">
          <a:blip r:embed="rId3">
            <a:extLst>
              <a:ext uri="{28A0092B-C50C-407E-A947-70E740481C1C}">
                <a14:useLocalDpi xmlns:a14="http://schemas.microsoft.com/office/drawing/2010/main"/>
              </a:ext>
            </a:extLst>
          </a:blip>
          <a:srcRect t="17026"/>
          <a:stretch/>
        </p:blipFill>
        <p:spPr>
          <a:xfrm>
            <a:off x="1012496" y="367073"/>
            <a:ext cx="4846620" cy="3599687"/>
          </a:xfrm>
          <a:prstGeom prst="rect">
            <a:avLst/>
          </a:prstGeom>
        </p:spPr>
      </p:pic>
      <p:pic>
        <p:nvPicPr>
          <p:cNvPr id="9" name="Picture 8">
            <a:extLst>
              <a:ext uri="{FF2B5EF4-FFF2-40B4-BE49-F238E27FC236}">
                <a16:creationId xmlns:a16="http://schemas.microsoft.com/office/drawing/2014/main" id="{C5FB33F1-6ECE-4A40-8074-141F1E28453D}"/>
              </a:ext>
            </a:extLst>
          </p:cNvPr>
          <p:cNvPicPr>
            <a:picLocks noChangeAspect="1"/>
          </p:cNvPicPr>
          <p:nvPr/>
        </p:nvPicPr>
        <p:blipFill rotWithShape="1">
          <a:blip r:embed="rId4">
            <a:extLst>
              <a:ext uri="{28A0092B-C50C-407E-A947-70E740481C1C}">
                <a14:useLocalDpi xmlns:a14="http://schemas.microsoft.com/office/drawing/2010/main"/>
              </a:ext>
            </a:extLst>
          </a:blip>
          <a:srcRect t="17058"/>
          <a:stretch/>
        </p:blipFill>
        <p:spPr>
          <a:xfrm>
            <a:off x="1032279" y="3243395"/>
            <a:ext cx="4846621" cy="3598277"/>
          </a:xfrm>
          <a:prstGeom prst="rect">
            <a:avLst/>
          </a:prstGeom>
        </p:spPr>
      </p:pic>
      <p:pic>
        <p:nvPicPr>
          <p:cNvPr id="7" name="Picture 6" descr="A close up of a logo&#10;&#10;Description automatically generated">
            <a:extLst>
              <a:ext uri="{FF2B5EF4-FFF2-40B4-BE49-F238E27FC236}">
                <a16:creationId xmlns:a16="http://schemas.microsoft.com/office/drawing/2014/main" id="{5A8C2298-6997-A141-9A5F-A818B6BCAE57}"/>
              </a:ext>
            </a:extLst>
          </p:cNvPr>
          <p:cNvPicPr>
            <a:picLocks noChangeAspect="1"/>
          </p:cNvPicPr>
          <p:nvPr/>
        </p:nvPicPr>
        <p:blipFill rotWithShape="1">
          <a:blip r:embed="rId5">
            <a:extLst>
              <a:ext uri="{28A0092B-C50C-407E-A947-70E740481C1C}">
                <a14:useLocalDpi xmlns:a14="http://schemas.microsoft.com/office/drawing/2010/main"/>
              </a:ext>
            </a:extLst>
          </a:blip>
          <a:srcRect t="17166"/>
          <a:stretch/>
        </p:blipFill>
        <p:spPr>
          <a:xfrm>
            <a:off x="5999509" y="367073"/>
            <a:ext cx="4852869" cy="3598277"/>
          </a:xfrm>
          <a:prstGeom prst="rect">
            <a:avLst/>
          </a:prstGeom>
        </p:spPr>
      </p:pic>
      <p:sp>
        <p:nvSpPr>
          <p:cNvPr id="8" name="TextBox 7">
            <a:extLst>
              <a:ext uri="{FF2B5EF4-FFF2-40B4-BE49-F238E27FC236}">
                <a16:creationId xmlns:a16="http://schemas.microsoft.com/office/drawing/2014/main" id="{96E425D2-36AA-DE4D-B8AC-55C395A29675}"/>
              </a:ext>
            </a:extLst>
          </p:cNvPr>
          <p:cNvSpPr txBox="1"/>
          <p:nvPr/>
        </p:nvSpPr>
        <p:spPr>
          <a:xfrm>
            <a:off x="5999509" y="214545"/>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8AA365CF-CEC1-FB4B-BEDC-A2E120752C3C}"/>
              </a:ext>
            </a:extLst>
          </p:cNvPr>
          <p:cNvSpPr txBox="1"/>
          <p:nvPr/>
        </p:nvSpPr>
        <p:spPr>
          <a:xfrm>
            <a:off x="1030847" y="3074118"/>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1" name="TextBox 10">
            <a:extLst>
              <a:ext uri="{FF2B5EF4-FFF2-40B4-BE49-F238E27FC236}">
                <a16:creationId xmlns:a16="http://schemas.microsoft.com/office/drawing/2014/main" id="{433F3C66-DF9D-FA4C-AFDF-FB772F220582}"/>
              </a:ext>
            </a:extLst>
          </p:cNvPr>
          <p:cNvSpPr txBox="1"/>
          <p:nvPr/>
        </p:nvSpPr>
        <p:spPr>
          <a:xfrm>
            <a:off x="1030847" y="214545"/>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1312298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45F7C8-33BF-4446-AFEA-7C8846829E44}"/>
              </a:ext>
            </a:extLst>
          </p:cNvPr>
          <p:cNvSpPr txBox="1"/>
          <p:nvPr/>
        </p:nvSpPr>
        <p:spPr>
          <a:xfrm>
            <a:off x="348308" y="203979"/>
            <a:ext cx="2024451"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Preprocessed data</a:t>
            </a:r>
          </a:p>
        </p:txBody>
      </p:sp>
      <p:sp>
        <p:nvSpPr>
          <p:cNvPr id="5" name="TextBox 4">
            <a:extLst>
              <a:ext uri="{FF2B5EF4-FFF2-40B4-BE49-F238E27FC236}">
                <a16:creationId xmlns:a16="http://schemas.microsoft.com/office/drawing/2014/main" id="{029E1157-7153-C248-81E6-E062F682259E}"/>
              </a:ext>
            </a:extLst>
          </p:cNvPr>
          <p:cNvSpPr txBox="1"/>
          <p:nvPr/>
        </p:nvSpPr>
        <p:spPr>
          <a:xfrm>
            <a:off x="483926" y="849230"/>
            <a:ext cx="1694724"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 .. n</a:t>
            </a:r>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C22FC26-9673-5045-9D83-E03589EEAE0C}"/>
              </a:ext>
            </a:extLst>
          </p:cNvPr>
          <p:cNvSpPr txBox="1"/>
          <p:nvPr/>
        </p:nvSpPr>
        <p:spPr>
          <a:xfrm>
            <a:off x="968002" y="1162461"/>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80843F-AC93-214E-B304-E4045DCD1A4A}"/>
              </a:ext>
            </a:extLst>
          </p:cNvPr>
          <p:cNvSpPr txBox="1"/>
          <p:nvPr/>
        </p:nvSpPr>
        <p:spPr>
          <a:xfrm>
            <a:off x="2591612" y="646254"/>
            <a:ext cx="633956"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shuffle</a:t>
            </a:r>
          </a:p>
        </p:txBody>
      </p:sp>
      <p:sp>
        <p:nvSpPr>
          <p:cNvPr id="10" name="TextBox 9">
            <a:extLst>
              <a:ext uri="{FF2B5EF4-FFF2-40B4-BE49-F238E27FC236}">
                <a16:creationId xmlns:a16="http://schemas.microsoft.com/office/drawing/2014/main" id="{61F17F33-801F-D244-BBCD-BDDD2C301968}"/>
              </a:ext>
            </a:extLst>
          </p:cNvPr>
          <p:cNvSpPr txBox="1"/>
          <p:nvPr/>
        </p:nvSpPr>
        <p:spPr>
          <a:xfrm>
            <a:off x="2591612" y="1033399"/>
            <a:ext cx="633956"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stratify</a:t>
            </a:r>
          </a:p>
        </p:txBody>
      </p:sp>
      <p:sp>
        <p:nvSpPr>
          <p:cNvPr id="12" name="TextBox 11">
            <a:extLst>
              <a:ext uri="{FF2B5EF4-FFF2-40B4-BE49-F238E27FC236}">
                <a16:creationId xmlns:a16="http://schemas.microsoft.com/office/drawing/2014/main" id="{F523BE57-7017-8F47-B3DF-56744FAF04C0}"/>
              </a:ext>
            </a:extLst>
          </p:cNvPr>
          <p:cNvSpPr txBox="1"/>
          <p:nvPr/>
        </p:nvSpPr>
        <p:spPr>
          <a:xfrm>
            <a:off x="801487" y="542533"/>
            <a:ext cx="1068512" cy="307777"/>
          </a:xfrm>
          <a:prstGeom prst="rect">
            <a:avLst/>
          </a:prstGeom>
          <a:noFill/>
          <a:ln w="19050">
            <a:solidFill>
              <a:schemeClr val="tx1"/>
            </a:solidFill>
          </a:ln>
        </p:spPr>
        <p:txBody>
          <a:bodyPr wrap="square" rtlCol="0">
            <a:spAutoFit/>
          </a:bodyPr>
          <a:lstStyle/>
          <a:p>
            <a:pPr algn="ctr"/>
            <a:r>
              <a:rPr lang="en-US" sz="1400" dirty="0">
                <a:latin typeface="Arial" panose="020B0604020202020204" pitchFamily="34" charset="0"/>
                <a:cs typeface="Arial" panose="020B0604020202020204" pitchFamily="34" charset="0"/>
              </a:rPr>
              <a:t>Patient IDs</a:t>
            </a:r>
          </a:p>
        </p:txBody>
      </p:sp>
      <p:sp>
        <p:nvSpPr>
          <p:cNvPr id="15" name="Right Arrow 14">
            <a:extLst>
              <a:ext uri="{FF2B5EF4-FFF2-40B4-BE49-F238E27FC236}">
                <a16:creationId xmlns:a16="http://schemas.microsoft.com/office/drawing/2014/main" id="{393842C6-4790-AF44-B989-D076FEB89B6A}"/>
              </a:ext>
            </a:extLst>
          </p:cNvPr>
          <p:cNvSpPr/>
          <p:nvPr/>
        </p:nvSpPr>
        <p:spPr>
          <a:xfrm>
            <a:off x="6366942" y="858811"/>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CDA03B-47A4-9846-AC98-143F7853C723}"/>
              </a:ext>
            </a:extLst>
          </p:cNvPr>
          <p:cNvSpPr txBox="1"/>
          <p:nvPr/>
        </p:nvSpPr>
        <p:spPr>
          <a:xfrm>
            <a:off x="6496053" y="648012"/>
            <a:ext cx="748923" cy="276999"/>
          </a:xfrm>
          <a:prstGeom prst="rect">
            <a:avLst/>
          </a:prstGeom>
          <a:noFill/>
          <a:ln w="19050">
            <a:noFill/>
          </a:ln>
        </p:spPr>
        <p:txBody>
          <a:bodyPr wrap="none" rtlCol="0">
            <a:spAutoFit/>
          </a:bodyPr>
          <a:lstStyle/>
          <a:p>
            <a:pPr algn="ctr"/>
            <a:r>
              <a:rPr lang="en-US" sz="1200" dirty="0">
                <a:latin typeface="Arial" panose="020B0604020202020204" pitchFamily="34" charset="0"/>
                <a:cs typeface="Arial" panose="020B0604020202020204" pitchFamily="34" charset="0"/>
              </a:rPr>
              <a:t>strip IDs</a:t>
            </a:r>
          </a:p>
        </p:txBody>
      </p:sp>
      <p:sp>
        <p:nvSpPr>
          <p:cNvPr id="17" name="TextBox 16">
            <a:extLst>
              <a:ext uri="{FF2B5EF4-FFF2-40B4-BE49-F238E27FC236}">
                <a16:creationId xmlns:a16="http://schemas.microsoft.com/office/drawing/2014/main" id="{EF8F22A8-C734-4A42-AB8D-C01FCE75332E}"/>
              </a:ext>
            </a:extLst>
          </p:cNvPr>
          <p:cNvSpPr txBox="1"/>
          <p:nvPr/>
        </p:nvSpPr>
        <p:spPr>
          <a:xfrm>
            <a:off x="6284842" y="1037462"/>
            <a:ext cx="1171344" cy="276999"/>
          </a:xfrm>
          <a:prstGeom prst="rect">
            <a:avLst/>
          </a:prstGeom>
          <a:noFill/>
          <a:ln w="19050">
            <a:noFill/>
          </a:ln>
        </p:spPr>
        <p:txBody>
          <a:bodyPr wrap="square" rtlCol="0">
            <a:spAutoFit/>
          </a:bodyPr>
          <a:lstStyle/>
          <a:p>
            <a:pPr algn="ctr"/>
            <a:r>
              <a:rPr lang="en-US" sz="1200" dirty="0">
                <a:latin typeface="Arial" panose="020B0604020202020204" pitchFamily="34" charset="0"/>
                <a:cs typeface="Arial" panose="020B0604020202020204" pitchFamily="34" charset="0"/>
              </a:rPr>
              <a:t>encode labels</a:t>
            </a:r>
          </a:p>
        </p:txBody>
      </p:sp>
      <p:sp>
        <p:nvSpPr>
          <p:cNvPr id="18" name="TextBox 17">
            <a:extLst>
              <a:ext uri="{FF2B5EF4-FFF2-40B4-BE49-F238E27FC236}">
                <a16:creationId xmlns:a16="http://schemas.microsoft.com/office/drawing/2014/main" id="{1E558653-B584-404C-A53D-E1DA5F6CB125}"/>
              </a:ext>
            </a:extLst>
          </p:cNvPr>
          <p:cNvSpPr txBox="1"/>
          <p:nvPr/>
        </p:nvSpPr>
        <p:spPr>
          <a:xfrm>
            <a:off x="7592129" y="199846"/>
            <a:ext cx="2423143" cy="335397"/>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Cleaned train/test data</a:t>
            </a:r>
          </a:p>
        </p:txBody>
      </p:sp>
      <p:sp>
        <p:nvSpPr>
          <p:cNvPr id="25" name="TextBox 24">
            <a:extLst>
              <a:ext uri="{FF2B5EF4-FFF2-40B4-BE49-F238E27FC236}">
                <a16:creationId xmlns:a16="http://schemas.microsoft.com/office/drawing/2014/main" id="{485A9054-C251-5442-AE86-CB98FE0E45F6}"/>
              </a:ext>
            </a:extLst>
          </p:cNvPr>
          <p:cNvSpPr txBox="1"/>
          <p:nvPr/>
        </p:nvSpPr>
        <p:spPr>
          <a:xfrm>
            <a:off x="3482543" y="203979"/>
            <a:ext cx="281261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 (80%) test (20%) split</a:t>
            </a:r>
          </a:p>
        </p:txBody>
      </p:sp>
      <p:sp>
        <p:nvSpPr>
          <p:cNvPr id="31" name="TextBox 30">
            <a:extLst>
              <a:ext uri="{FF2B5EF4-FFF2-40B4-BE49-F238E27FC236}">
                <a16:creationId xmlns:a16="http://schemas.microsoft.com/office/drawing/2014/main" id="{BE58D1E0-4F7A-7B40-A142-570EA83D0900}"/>
              </a:ext>
            </a:extLst>
          </p:cNvPr>
          <p:cNvSpPr txBox="1"/>
          <p:nvPr/>
        </p:nvSpPr>
        <p:spPr>
          <a:xfrm>
            <a:off x="10396851" y="1632233"/>
            <a:ext cx="1057456" cy="584775"/>
          </a:xfrm>
          <a:prstGeom prst="rect">
            <a:avLst/>
          </a:prstGeom>
          <a:solidFill>
            <a:srgbClr val="FF0000">
              <a:alpha val="15000"/>
            </a:srgbClr>
          </a:solidFill>
          <a:ln w="19050">
            <a:solidFill>
              <a:schemeClr val="tx1"/>
            </a:solidFill>
          </a:ln>
        </p:spPr>
        <p:txBody>
          <a:bodyPr wrap="square" rtlCol="0">
            <a:spAutoFit/>
          </a:bodyPr>
          <a:lstStyle/>
          <a:p>
            <a:pPr algn="ct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37" name="TextBox 36">
            <a:extLst>
              <a:ext uri="{FF2B5EF4-FFF2-40B4-BE49-F238E27FC236}">
                <a16:creationId xmlns:a16="http://schemas.microsoft.com/office/drawing/2014/main" id="{3615CE0D-9814-F74F-94C1-2E39E771AEB2}"/>
              </a:ext>
            </a:extLst>
          </p:cNvPr>
          <p:cNvSpPr txBox="1"/>
          <p:nvPr/>
        </p:nvSpPr>
        <p:spPr>
          <a:xfrm>
            <a:off x="4354593" y="639174"/>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38" name="TextBox 37">
            <a:extLst>
              <a:ext uri="{FF2B5EF4-FFF2-40B4-BE49-F238E27FC236}">
                <a16:creationId xmlns:a16="http://schemas.microsoft.com/office/drawing/2014/main" id="{B0977C5D-2479-6440-A8CF-D90CC323D268}"/>
              </a:ext>
            </a:extLst>
          </p:cNvPr>
          <p:cNvSpPr txBox="1"/>
          <p:nvPr/>
        </p:nvSpPr>
        <p:spPr>
          <a:xfrm>
            <a:off x="4354594" y="1049639"/>
            <a:ext cx="1068511"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46" name="TextBox 45">
            <a:extLst>
              <a:ext uri="{FF2B5EF4-FFF2-40B4-BE49-F238E27FC236}">
                <a16:creationId xmlns:a16="http://schemas.microsoft.com/office/drawing/2014/main" id="{9756B33D-EABA-E840-8562-46C15D8AE6FE}"/>
              </a:ext>
            </a:extLst>
          </p:cNvPr>
          <p:cNvSpPr txBox="1"/>
          <p:nvPr/>
        </p:nvSpPr>
        <p:spPr>
          <a:xfrm>
            <a:off x="10015272" y="1221532"/>
            <a:ext cx="1820617"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Cross validation</a:t>
            </a:r>
          </a:p>
        </p:txBody>
      </p:sp>
      <p:sp>
        <p:nvSpPr>
          <p:cNvPr id="49" name="TextBox 48">
            <a:extLst>
              <a:ext uri="{FF2B5EF4-FFF2-40B4-BE49-F238E27FC236}">
                <a16:creationId xmlns:a16="http://schemas.microsoft.com/office/drawing/2014/main" id="{8652669F-C495-2C42-8CC4-5F512E305F40}"/>
              </a:ext>
            </a:extLst>
          </p:cNvPr>
          <p:cNvSpPr txBox="1"/>
          <p:nvPr/>
        </p:nvSpPr>
        <p:spPr>
          <a:xfrm>
            <a:off x="10015270" y="2327341"/>
            <a:ext cx="1820619" cy="523220"/>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Hyperparameter search</a:t>
            </a:r>
          </a:p>
        </p:txBody>
      </p:sp>
      <p:sp>
        <p:nvSpPr>
          <p:cNvPr id="55" name="TextBox 54">
            <a:extLst>
              <a:ext uri="{FF2B5EF4-FFF2-40B4-BE49-F238E27FC236}">
                <a16:creationId xmlns:a16="http://schemas.microsoft.com/office/drawing/2014/main" id="{30AD548A-3251-8A46-9251-086DF8C5903F}"/>
              </a:ext>
            </a:extLst>
          </p:cNvPr>
          <p:cNvSpPr txBox="1"/>
          <p:nvPr/>
        </p:nvSpPr>
        <p:spPr>
          <a:xfrm>
            <a:off x="7844915" y="2936562"/>
            <a:ext cx="1813962"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Training model</a:t>
            </a:r>
          </a:p>
        </p:txBody>
      </p:sp>
      <p:sp>
        <p:nvSpPr>
          <p:cNvPr id="56" name="Right Arrow 55">
            <a:extLst>
              <a:ext uri="{FF2B5EF4-FFF2-40B4-BE49-F238E27FC236}">
                <a16:creationId xmlns:a16="http://schemas.microsoft.com/office/drawing/2014/main" id="{1A05C9FE-A4C7-9C46-BE3F-E3EA26D2DBD9}"/>
              </a:ext>
            </a:extLst>
          </p:cNvPr>
          <p:cNvSpPr/>
          <p:nvPr/>
        </p:nvSpPr>
        <p:spPr>
          <a:xfrm rot="10800000">
            <a:off x="7841421" y="3631769"/>
            <a:ext cx="1817456" cy="26321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A991A72-13F9-F646-BFF6-3271621ECBFE}"/>
              </a:ext>
            </a:extLst>
          </p:cNvPr>
          <p:cNvSpPr txBox="1"/>
          <p:nvPr/>
        </p:nvSpPr>
        <p:spPr>
          <a:xfrm>
            <a:off x="10015270" y="880751"/>
            <a:ext cx="1820619"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Optimization</a:t>
            </a:r>
          </a:p>
        </p:txBody>
      </p:sp>
      <p:sp>
        <p:nvSpPr>
          <p:cNvPr id="60" name="TextBox 59">
            <a:extLst>
              <a:ext uri="{FF2B5EF4-FFF2-40B4-BE49-F238E27FC236}">
                <a16:creationId xmlns:a16="http://schemas.microsoft.com/office/drawing/2014/main" id="{7FB48C57-6469-7D4C-9C51-313A551E8DE3}"/>
              </a:ext>
            </a:extLst>
          </p:cNvPr>
          <p:cNvSpPr txBox="1"/>
          <p:nvPr/>
        </p:nvSpPr>
        <p:spPr>
          <a:xfrm>
            <a:off x="6187689" y="3273359"/>
            <a:ext cx="1165577" cy="830997"/>
          </a:xfrm>
          <a:prstGeom prst="rect">
            <a:avLst/>
          </a:prstGeom>
          <a:solidFill>
            <a:srgbClr val="00B050">
              <a:alpha val="10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Trained </a:t>
            </a:r>
            <a:r>
              <a:rPr lang="en-US" sz="1600" b="1" dirty="0" err="1">
                <a:latin typeface="Arial" panose="020B0604020202020204" pitchFamily="34" charset="0"/>
                <a:cs typeface="Arial" panose="020B0604020202020204" pitchFamily="34" charset="0"/>
              </a:rPr>
              <a:t>XGBoost</a:t>
            </a:r>
            <a:r>
              <a:rPr lang="en-US" sz="1600" b="1" dirty="0">
                <a:latin typeface="Arial" panose="020B0604020202020204" pitchFamily="34" charset="0"/>
                <a:cs typeface="Arial" panose="020B0604020202020204" pitchFamily="34" charset="0"/>
              </a:rPr>
              <a:t> models</a:t>
            </a:r>
          </a:p>
        </p:txBody>
      </p:sp>
      <p:sp>
        <p:nvSpPr>
          <p:cNvPr id="63" name="TextBox 62">
            <a:extLst>
              <a:ext uri="{FF2B5EF4-FFF2-40B4-BE49-F238E27FC236}">
                <a16:creationId xmlns:a16="http://schemas.microsoft.com/office/drawing/2014/main" id="{F3D19337-07D1-9E4A-B15A-0F8B61542676}"/>
              </a:ext>
            </a:extLst>
          </p:cNvPr>
          <p:cNvSpPr txBox="1"/>
          <p:nvPr/>
        </p:nvSpPr>
        <p:spPr>
          <a:xfrm>
            <a:off x="3971062" y="2936562"/>
            <a:ext cx="1731966"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Testing model</a:t>
            </a:r>
          </a:p>
        </p:txBody>
      </p:sp>
      <p:sp>
        <p:nvSpPr>
          <p:cNvPr id="64" name="Right Arrow 63">
            <a:extLst>
              <a:ext uri="{FF2B5EF4-FFF2-40B4-BE49-F238E27FC236}">
                <a16:creationId xmlns:a16="http://schemas.microsoft.com/office/drawing/2014/main" id="{9A71CC7A-7757-A648-BA6C-D19A2804FD33}"/>
              </a:ext>
            </a:extLst>
          </p:cNvPr>
          <p:cNvSpPr/>
          <p:nvPr/>
        </p:nvSpPr>
        <p:spPr>
          <a:xfrm rot="10800000">
            <a:off x="3971062" y="3604597"/>
            <a:ext cx="1731966" cy="27981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05CA635-3964-DB44-8832-780DABBB19C3}"/>
              </a:ext>
            </a:extLst>
          </p:cNvPr>
          <p:cNvSpPr txBox="1"/>
          <p:nvPr/>
        </p:nvSpPr>
        <p:spPr>
          <a:xfrm>
            <a:off x="668538" y="3273359"/>
            <a:ext cx="1279883" cy="689025"/>
          </a:xfrm>
          <a:prstGeom prst="rect">
            <a:avLst/>
          </a:prstGeom>
          <a:noFill/>
          <a:ln w="19050">
            <a:solidFill>
              <a:schemeClr val="tx1"/>
            </a:solidFill>
          </a:ln>
        </p:spPr>
        <p:txBody>
          <a:bodyPr wrap="square" rtlCol="0">
            <a:spAutoFit/>
          </a:bodyPr>
          <a:lstStyle/>
          <a:p>
            <a:pPr algn="ctr"/>
            <a:r>
              <a:rPr lang="en-US" sz="1300" b="1" dirty="0">
                <a:latin typeface="Arial" panose="020B0604020202020204" pitchFamily="34" charset="0"/>
                <a:cs typeface="Arial" panose="020B0604020202020204" pitchFamily="34" charset="0"/>
              </a:rPr>
              <a:t>Predicted</a:t>
            </a:r>
          </a:p>
          <a:p>
            <a:pPr algn="ctr"/>
            <a:r>
              <a:rPr lang="en-US" sz="1300" dirty="0">
                <a:latin typeface="Arial" panose="020B0604020202020204" pitchFamily="34" charset="0"/>
                <a:cs typeface="Arial" panose="020B0604020202020204" pitchFamily="34" charset="0"/>
              </a:rPr>
              <a:t>CA average frequencies</a:t>
            </a:r>
          </a:p>
        </p:txBody>
      </p:sp>
      <p:sp>
        <p:nvSpPr>
          <p:cNvPr id="69" name="TextBox 68">
            <a:extLst>
              <a:ext uri="{FF2B5EF4-FFF2-40B4-BE49-F238E27FC236}">
                <a16:creationId xmlns:a16="http://schemas.microsoft.com/office/drawing/2014/main" id="{36091D3D-AD9A-9B4F-819E-FF2A74A61A68}"/>
              </a:ext>
            </a:extLst>
          </p:cNvPr>
          <p:cNvSpPr txBox="1"/>
          <p:nvPr/>
        </p:nvSpPr>
        <p:spPr>
          <a:xfrm>
            <a:off x="668538" y="4300938"/>
            <a:ext cx="1279882" cy="689024"/>
          </a:xfrm>
          <a:prstGeom prst="rect">
            <a:avLst/>
          </a:prstGeom>
          <a:noFill/>
          <a:ln w="19050">
            <a:solidFill>
              <a:schemeClr val="tx1"/>
            </a:solidFill>
          </a:ln>
        </p:spPr>
        <p:txBody>
          <a:bodyPr wrap="square" rtlCol="0">
            <a:spAutoFit/>
          </a:bodyPr>
          <a:lstStyle/>
          <a:p>
            <a:pPr algn="ctr"/>
            <a:r>
              <a:rPr lang="en-US" sz="1300" b="1" dirty="0">
                <a:latin typeface="Arial" panose="020B0604020202020204" pitchFamily="34" charset="0"/>
                <a:cs typeface="Arial" panose="020B0604020202020204" pitchFamily="34" charset="0"/>
              </a:rPr>
              <a:t>Target: Actual </a:t>
            </a:r>
          </a:p>
          <a:p>
            <a:pPr algn="ctr"/>
            <a:r>
              <a:rPr lang="en-US" sz="1300" dirty="0">
                <a:latin typeface="Arial" panose="020B0604020202020204" pitchFamily="34" charset="0"/>
                <a:cs typeface="Arial" panose="020B0604020202020204" pitchFamily="34" charset="0"/>
              </a:rPr>
              <a:t>CA average frequencies</a:t>
            </a:r>
          </a:p>
        </p:txBody>
      </p:sp>
      <p:sp>
        <p:nvSpPr>
          <p:cNvPr id="72" name="TextBox 71">
            <a:extLst>
              <a:ext uri="{FF2B5EF4-FFF2-40B4-BE49-F238E27FC236}">
                <a16:creationId xmlns:a16="http://schemas.microsoft.com/office/drawing/2014/main" id="{CA15E27F-45C1-F74D-BD8A-A27B67463574}"/>
              </a:ext>
            </a:extLst>
          </p:cNvPr>
          <p:cNvSpPr txBox="1"/>
          <p:nvPr/>
        </p:nvSpPr>
        <p:spPr>
          <a:xfrm>
            <a:off x="354235" y="2934805"/>
            <a:ext cx="1908987" cy="338554"/>
          </a:xfrm>
          <a:prstGeom prst="rect">
            <a:avLst/>
          </a:prstGeom>
          <a:solidFill>
            <a:srgbClr val="7030A0">
              <a:alpha val="15000"/>
            </a:srgbClr>
          </a:solidFill>
          <a:ln w="19050">
            <a:solidFill>
              <a:schemeClr val="tx1"/>
            </a:solidFill>
          </a:ln>
        </p:spPr>
        <p:txBody>
          <a:bodyPr wrap="square" rtlCol="0">
            <a:spAutoFit/>
          </a:bodyPr>
          <a:lstStyle/>
          <a:p>
            <a:pPr algn="ctr"/>
            <a:r>
              <a:rPr lang="en-US" sz="1600" b="1" dirty="0">
                <a:latin typeface="Arial" panose="020B0604020202020204" pitchFamily="34" charset="0"/>
                <a:cs typeface="Arial" panose="020B0604020202020204" pitchFamily="34" charset="0"/>
              </a:rPr>
              <a:t>Model evaluation</a:t>
            </a:r>
          </a:p>
        </p:txBody>
      </p:sp>
      <p:sp>
        <p:nvSpPr>
          <p:cNvPr id="73" name="U-Turn Arrow 72">
            <a:extLst>
              <a:ext uri="{FF2B5EF4-FFF2-40B4-BE49-F238E27FC236}">
                <a16:creationId xmlns:a16="http://schemas.microsoft.com/office/drawing/2014/main" id="{046B22E2-C560-E44F-AAE0-C057C4C2EAC5}"/>
              </a:ext>
            </a:extLst>
          </p:cNvPr>
          <p:cNvSpPr/>
          <p:nvPr/>
        </p:nvSpPr>
        <p:spPr>
          <a:xfrm rot="16200000">
            <a:off x="9913672" y="1732209"/>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E81A6DBF-3FE0-8F4C-86C8-D1762FAE4452}"/>
              </a:ext>
            </a:extLst>
          </p:cNvPr>
          <p:cNvSpPr txBox="1"/>
          <p:nvPr/>
        </p:nvSpPr>
        <p:spPr>
          <a:xfrm>
            <a:off x="8217640" y="3274989"/>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Train data</a:t>
            </a:r>
          </a:p>
        </p:txBody>
      </p:sp>
      <p:sp>
        <p:nvSpPr>
          <p:cNvPr id="75" name="TextBox 74">
            <a:extLst>
              <a:ext uri="{FF2B5EF4-FFF2-40B4-BE49-F238E27FC236}">
                <a16:creationId xmlns:a16="http://schemas.microsoft.com/office/drawing/2014/main" id="{71E07082-BE3A-644B-92C1-A62DE6C2EC78}"/>
              </a:ext>
            </a:extLst>
          </p:cNvPr>
          <p:cNvSpPr txBox="1"/>
          <p:nvPr/>
        </p:nvSpPr>
        <p:spPr>
          <a:xfrm>
            <a:off x="4278774" y="3271000"/>
            <a:ext cx="1068512" cy="315658"/>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Test data</a:t>
            </a:r>
          </a:p>
        </p:txBody>
      </p:sp>
      <p:sp>
        <p:nvSpPr>
          <p:cNvPr id="78" name="Right Arrow 77">
            <a:extLst>
              <a:ext uri="{FF2B5EF4-FFF2-40B4-BE49-F238E27FC236}">
                <a16:creationId xmlns:a16="http://schemas.microsoft.com/office/drawing/2014/main" id="{02225178-505E-9447-AE90-F2A86FFFCC1C}"/>
              </a:ext>
            </a:extLst>
          </p:cNvPr>
          <p:cNvSpPr/>
          <p:nvPr/>
        </p:nvSpPr>
        <p:spPr>
          <a:xfrm>
            <a:off x="2370583" y="844470"/>
            <a:ext cx="1116612" cy="2631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B2523AA-82EE-C943-9073-C7AE1AF11E83}"/>
              </a:ext>
            </a:extLst>
          </p:cNvPr>
          <p:cNvSpPr txBox="1"/>
          <p:nvPr/>
        </p:nvSpPr>
        <p:spPr>
          <a:xfrm>
            <a:off x="8434596" y="846400"/>
            <a:ext cx="738208"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Target</a:t>
            </a:r>
            <a:endParaRPr lang="en-US" sz="1400" dirty="0">
              <a:latin typeface="Arial" panose="020B0604020202020204" pitchFamily="34" charset="0"/>
              <a:cs typeface="Arial" panose="020B0604020202020204" pitchFamily="34" charset="0"/>
            </a:endParaRPr>
          </a:p>
        </p:txBody>
      </p:sp>
      <p:sp>
        <p:nvSpPr>
          <p:cNvPr id="58" name="Bent Arrow 57">
            <a:extLst>
              <a:ext uri="{FF2B5EF4-FFF2-40B4-BE49-F238E27FC236}">
                <a16:creationId xmlns:a16="http://schemas.microsoft.com/office/drawing/2014/main" id="{8EF392D6-7F59-4A47-BFAB-16EDD04EB2DE}"/>
              </a:ext>
            </a:extLst>
          </p:cNvPr>
          <p:cNvSpPr/>
          <p:nvPr/>
        </p:nvSpPr>
        <p:spPr>
          <a:xfrm rot="5400000">
            <a:off x="10473721" y="169493"/>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ight Arrow 61">
            <a:extLst>
              <a:ext uri="{FF2B5EF4-FFF2-40B4-BE49-F238E27FC236}">
                <a16:creationId xmlns:a16="http://schemas.microsoft.com/office/drawing/2014/main" id="{0B5861DD-D87A-8F48-A6D1-D7F8238AF102}"/>
              </a:ext>
            </a:extLst>
          </p:cNvPr>
          <p:cNvSpPr/>
          <p:nvPr/>
        </p:nvSpPr>
        <p:spPr>
          <a:xfrm rot="10800000">
            <a:off x="2505832" y="3631769"/>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9FFDD210-8F0E-D04D-897C-52CDF71C67BB}"/>
              </a:ext>
            </a:extLst>
          </p:cNvPr>
          <p:cNvSpPr/>
          <p:nvPr/>
        </p:nvSpPr>
        <p:spPr>
          <a:xfrm rot="10800000">
            <a:off x="2505831" y="4326941"/>
            <a:ext cx="1116612" cy="27699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Bent Arrow 66">
            <a:extLst>
              <a:ext uri="{FF2B5EF4-FFF2-40B4-BE49-F238E27FC236}">
                <a16:creationId xmlns:a16="http://schemas.microsoft.com/office/drawing/2014/main" id="{70743EFF-BFD9-3447-AD15-72FF12C3B518}"/>
              </a:ext>
            </a:extLst>
          </p:cNvPr>
          <p:cNvSpPr/>
          <p:nvPr/>
        </p:nvSpPr>
        <p:spPr>
          <a:xfrm rot="10800000">
            <a:off x="10521504" y="3154582"/>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U-Turn Arrow 69">
            <a:extLst>
              <a:ext uri="{FF2B5EF4-FFF2-40B4-BE49-F238E27FC236}">
                <a16:creationId xmlns:a16="http://schemas.microsoft.com/office/drawing/2014/main" id="{6194BBD1-A345-294F-AC25-5533D55345E4}"/>
              </a:ext>
            </a:extLst>
          </p:cNvPr>
          <p:cNvSpPr/>
          <p:nvPr/>
        </p:nvSpPr>
        <p:spPr>
          <a:xfrm rot="5400000">
            <a:off x="11352709" y="1732211"/>
            <a:ext cx="584775" cy="381579"/>
          </a:xfrm>
          <a:prstGeom prst="uturnArrow">
            <a:avLst>
              <a:gd name="adj1" fmla="val 20531"/>
              <a:gd name="adj2" fmla="val 25000"/>
              <a:gd name="adj3" fmla="val 25000"/>
              <a:gd name="adj4" fmla="val 0"/>
              <a:gd name="adj5" fmla="val 100000"/>
            </a:avLst>
          </a:prstGeom>
          <a:solidFill>
            <a:srgbClr val="FFFF00">
              <a:alpha val="15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Bent Arrow 76">
            <a:extLst>
              <a:ext uri="{FF2B5EF4-FFF2-40B4-BE49-F238E27FC236}">
                <a16:creationId xmlns:a16="http://schemas.microsoft.com/office/drawing/2014/main" id="{EC0C6A9B-B38A-BB49-A987-4279E43FC8F4}"/>
              </a:ext>
            </a:extLst>
          </p:cNvPr>
          <p:cNvSpPr/>
          <p:nvPr/>
        </p:nvSpPr>
        <p:spPr>
          <a:xfrm rot="10800000">
            <a:off x="4415918" y="3892791"/>
            <a:ext cx="472931" cy="738209"/>
          </a:xfrm>
          <a:prstGeom prst="bentArrow">
            <a:avLst>
              <a:gd name="adj1" fmla="val 25000"/>
              <a:gd name="adj2" fmla="val 25000"/>
              <a:gd name="adj3" fmla="val 25000"/>
              <a:gd name="adj4"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38FEC0A5-E19D-6C42-BEEA-07F3B0BC0268}"/>
              </a:ext>
            </a:extLst>
          </p:cNvPr>
          <p:cNvSpPr txBox="1"/>
          <p:nvPr/>
        </p:nvSpPr>
        <p:spPr>
          <a:xfrm>
            <a:off x="7950603" y="540812"/>
            <a:ext cx="1694724" cy="307777"/>
          </a:xfrm>
          <a:prstGeom prst="rect">
            <a:avLst/>
          </a:prstGeom>
          <a:noFill/>
          <a:ln w="19050">
            <a:solidFill>
              <a:schemeClr val="tx1"/>
            </a:solidFill>
          </a:ln>
        </p:spPr>
        <p:txBody>
          <a:bodyPr wrap="square" rtlCol="0">
            <a:spAutoFit/>
          </a:bodyPr>
          <a:lstStyle/>
          <a:p>
            <a:pPr algn="ctr"/>
            <a:r>
              <a:rPr lang="en-US" sz="1400" b="1" dirty="0">
                <a:latin typeface="Arial" panose="020B0604020202020204" pitchFamily="34" charset="0"/>
                <a:cs typeface="Arial" panose="020B0604020202020204" pitchFamily="34" charset="0"/>
              </a:rPr>
              <a:t>Features 1, 2, .. 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8952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6DB2DE-238E-3E4C-8B1C-10F409163972}"/>
              </a:ext>
            </a:extLst>
          </p:cNvPr>
          <p:cNvSpPr txBox="1"/>
          <p:nvPr/>
        </p:nvSpPr>
        <p:spPr>
          <a:xfrm>
            <a:off x="443294" y="59972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9" name="TextBox 8">
            <a:extLst>
              <a:ext uri="{FF2B5EF4-FFF2-40B4-BE49-F238E27FC236}">
                <a16:creationId xmlns:a16="http://schemas.microsoft.com/office/drawing/2014/main" id="{C66C0DD9-D254-CD4E-909C-2868088C9FED}"/>
              </a:ext>
            </a:extLst>
          </p:cNvPr>
          <p:cNvSpPr txBox="1"/>
          <p:nvPr/>
        </p:nvSpPr>
        <p:spPr>
          <a:xfrm>
            <a:off x="6664473" y="59972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79161C29-07B6-814A-BC07-4759826EC011}"/>
              </a:ext>
            </a:extLst>
          </p:cNvPr>
          <p:cNvSpPr txBox="1"/>
          <p:nvPr/>
        </p:nvSpPr>
        <p:spPr>
          <a:xfrm>
            <a:off x="441380" y="238275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5" name="TextBox 14">
            <a:extLst>
              <a:ext uri="{FF2B5EF4-FFF2-40B4-BE49-F238E27FC236}">
                <a16:creationId xmlns:a16="http://schemas.microsoft.com/office/drawing/2014/main" id="{BA077433-DB18-2846-A14A-F3F3010B9D9A}"/>
              </a:ext>
            </a:extLst>
          </p:cNvPr>
          <p:cNvSpPr txBox="1"/>
          <p:nvPr/>
        </p:nvSpPr>
        <p:spPr>
          <a:xfrm>
            <a:off x="6664473" y="237940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30" name="TextBox 29">
            <a:extLst>
              <a:ext uri="{FF2B5EF4-FFF2-40B4-BE49-F238E27FC236}">
                <a16:creationId xmlns:a16="http://schemas.microsoft.com/office/drawing/2014/main" id="{01B00DE9-FB48-8A40-8F1C-1612D7561AE9}"/>
              </a:ext>
            </a:extLst>
          </p:cNvPr>
          <p:cNvSpPr txBox="1"/>
          <p:nvPr/>
        </p:nvSpPr>
        <p:spPr>
          <a:xfrm>
            <a:off x="441380" y="4152748"/>
            <a:ext cx="32092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31" name="TextBox 30">
            <a:extLst>
              <a:ext uri="{FF2B5EF4-FFF2-40B4-BE49-F238E27FC236}">
                <a16:creationId xmlns:a16="http://schemas.microsoft.com/office/drawing/2014/main" id="{6F0713BD-2CB1-F74B-9B2C-83F54888F579}"/>
              </a:ext>
            </a:extLst>
          </p:cNvPr>
          <p:cNvSpPr txBox="1"/>
          <p:nvPr/>
        </p:nvSpPr>
        <p:spPr>
          <a:xfrm>
            <a:off x="6664473" y="4152748"/>
            <a:ext cx="30970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F</a:t>
            </a:r>
          </a:p>
        </p:txBody>
      </p:sp>
      <p:pic>
        <p:nvPicPr>
          <p:cNvPr id="3" name="Picture 2" descr="A screenshot of a cell phone&#10;&#10;Description automatically generated">
            <a:extLst>
              <a:ext uri="{FF2B5EF4-FFF2-40B4-BE49-F238E27FC236}">
                <a16:creationId xmlns:a16="http://schemas.microsoft.com/office/drawing/2014/main" id="{81AAE08D-3443-434C-A824-98C96B0F873C}"/>
              </a:ext>
            </a:extLst>
          </p:cNvPr>
          <p:cNvPicPr>
            <a:picLocks noChangeAspect="1"/>
          </p:cNvPicPr>
          <p:nvPr/>
        </p:nvPicPr>
        <p:blipFill rotWithShape="1">
          <a:blip r:embed="rId3"/>
          <a:srcRect l="7591"/>
          <a:stretch/>
        </p:blipFill>
        <p:spPr>
          <a:xfrm>
            <a:off x="802794" y="600942"/>
            <a:ext cx="5803140" cy="174478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409C2B2-DCFB-C04E-8A21-72ED6C7DC7C8}"/>
              </a:ext>
            </a:extLst>
          </p:cNvPr>
          <p:cNvPicPr>
            <a:picLocks noChangeAspect="1"/>
          </p:cNvPicPr>
          <p:nvPr/>
        </p:nvPicPr>
        <p:blipFill>
          <a:blip r:embed="rId4"/>
          <a:stretch>
            <a:fillRect/>
          </a:stretch>
        </p:blipFill>
        <p:spPr>
          <a:xfrm>
            <a:off x="6938076" y="599720"/>
            <a:ext cx="4739163" cy="1746007"/>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A0A04033-097C-2E4E-B4E1-A046A0BD3238}"/>
              </a:ext>
            </a:extLst>
          </p:cNvPr>
          <p:cNvPicPr>
            <a:picLocks noChangeAspect="1"/>
          </p:cNvPicPr>
          <p:nvPr/>
        </p:nvPicPr>
        <p:blipFill rotWithShape="1">
          <a:blip r:embed="rId3"/>
          <a:srcRect l="794" r="98446"/>
          <a:stretch/>
        </p:blipFill>
        <p:spPr>
          <a:xfrm>
            <a:off x="755025" y="600942"/>
            <a:ext cx="47766" cy="174478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AB69BC1-58C7-E240-8772-5EE9F6344961}"/>
              </a:ext>
            </a:extLst>
          </p:cNvPr>
          <p:cNvPicPr>
            <a:picLocks noChangeAspect="1"/>
          </p:cNvPicPr>
          <p:nvPr/>
        </p:nvPicPr>
        <p:blipFill rotWithShape="1">
          <a:blip r:embed="rId5"/>
          <a:srcRect l="7591"/>
          <a:stretch/>
        </p:blipFill>
        <p:spPr>
          <a:xfrm>
            <a:off x="802792" y="2373676"/>
            <a:ext cx="5803141" cy="17447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1B9F769-72CE-8C44-9543-6871CB7D7BC0}"/>
              </a:ext>
            </a:extLst>
          </p:cNvPr>
          <p:cNvPicPr>
            <a:picLocks noChangeAspect="1"/>
          </p:cNvPicPr>
          <p:nvPr/>
        </p:nvPicPr>
        <p:blipFill>
          <a:blip r:embed="rId6"/>
          <a:stretch>
            <a:fillRect/>
          </a:stretch>
        </p:blipFill>
        <p:spPr>
          <a:xfrm>
            <a:off x="6938075" y="2373064"/>
            <a:ext cx="4739163" cy="1746008"/>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DF5CBC04-3F3A-3747-A168-1A4C767536CC}"/>
              </a:ext>
            </a:extLst>
          </p:cNvPr>
          <p:cNvPicPr>
            <a:picLocks noChangeAspect="1"/>
          </p:cNvPicPr>
          <p:nvPr/>
        </p:nvPicPr>
        <p:blipFill rotWithShape="1">
          <a:blip r:embed="rId3"/>
          <a:srcRect l="794" r="98446"/>
          <a:stretch/>
        </p:blipFill>
        <p:spPr>
          <a:xfrm>
            <a:off x="755025" y="2373676"/>
            <a:ext cx="47766" cy="174478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CA3DF851-9663-C348-9C30-FF8C7A415203}"/>
              </a:ext>
            </a:extLst>
          </p:cNvPr>
          <p:cNvPicPr>
            <a:picLocks noChangeAspect="1"/>
          </p:cNvPicPr>
          <p:nvPr/>
        </p:nvPicPr>
        <p:blipFill rotWithShape="1">
          <a:blip r:embed="rId7"/>
          <a:srcRect l="7591"/>
          <a:stretch/>
        </p:blipFill>
        <p:spPr>
          <a:xfrm>
            <a:off x="798723" y="4145187"/>
            <a:ext cx="5807209" cy="1746007"/>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9A1C6478-98EF-A64D-B4CC-57BD5953E2F9}"/>
              </a:ext>
            </a:extLst>
          </p:cNvPr>
          <p:cNvPicPr>
            <a:picLocks noChangeAspect="1"/>
          </p:cNvPicPr>
          <p:nvPr/>
        </p:nvPicPr>
        <p:blipFill rotWithShape="1">
          <a:blip r:embed="rId3"/>
          <a:srcRect l="794" r="98446"/>
          <a:stretch/>
        </p:blipFill>
        <p:spPr>
          <a:xfrm>
            <a:off x="751553" y="4145187"/>
            <a:ext cx="47766" cy="1744785"/>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8B47FE15-29AB-1C42-8836-A00B7747E12B}"/>
              </a:ext>
            </a:extLst>
          </p:cNvPr>
          <p:cNvPicPr>
            <a:picLocks noChangeAspect="1"/>
          </p:cNvPicPr>
          <p:nvPr/>
        </p:nvPicPr>
        <p:blipFill>
          <a:blip r:embed="rId8"/>
          <a:stretch>
            <a:fillRect/>
          </a:stretch>
        </p:blipFill>
        <p:spPr>
          <a:xfrm>
            <a:off x="6934752" y="4145187"/>
            <a:ext cx="4739163" cy="1746007"/>
          </a:xfrm>
          <a:prstGeom prst="rect">
            <a:avLst/>
          </a:prstGeom>
        </p:spPr>
      </p:pic>
    </p:spTree>
    <p:extLst>
      <p:ext uri="{BB962C8B-B14F-4D97-AF65-F5344CB8AC3E}">
        <p14:creationId xmlns:p14="http://schemas.microsoft.com/office/powerpoint/2010/main" val="3159625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writing implement, pencil, stationary&#10;&#10;Description automatically generated">
            <a:extLst>
              <a:ext uri="{FF2B5EF4-FFF2-40B4-BE49-F238E27FC236}">
                <a16:creationId xmlns:a16="http://schemas.microsoft.com/office/drawing/2014/main" id="{4A4493C6-E879-6245-BBBB-284BFC050A12}"/>
              </a:ext>
            </a:extLst>
          </p:cNvPr>
          <p:cNvPicPr>
            <a:picLocks noChangeAspect="1"/>
          </p:cNvPicPr>
          <p:nvPr/>
        </p:nvPicPr>
        <p:blipFill rotWithShape="1">
          <a:blip r:embed="rId3">
            <a:extLst>
              <a:ext uri="{28A0092B-C50C-407E-A947-70E740481C1C}">
                <a14:useLocalDpi xmlns:a14="http://schemas.microsoft.com/office/drawing/2010/main"/>
              </a:ext>
            </a:extLst>
          </a:blip>
          <a:srcRect t="1" b="-1"/>
          <a:stretch/>
        </p:blipFill>
        <p:spPr>
          <a:xfrm>
            <a:off x="1187150" y="119920"/>
            <a:ext cx="4718787" cy="3460444"/>
          </a:xfrm>
          <a:prstGeom prst="rect">
            <a:avLst/>
          </a:prstGeom>
        </p:spPr>
      </p:pic>
      <p:pic>
        <p:nvPicPr>
          <p:cNvPr id="21" name="Picture 20" descr="A picture containing writing implement, stationary, pencil&#10;&#10;Description automatically generated">
            <a:extLst>
              <a:ext uri="{FF2B5EF4-FFF2-40B4-BE49-F238E27FC236}">
                <a16:creationId xmlns:a16="http://schemas.microsoft.com/office/drawing/2014/main" id="{985FC2AB-DC62-1647-AAE1-D16111927159}"/>
              </a:ext>
            </a:extLst>
          </p:cNvPr>
          <p:cNvPicPr>
            <a:picLocks noChangeAspect="1"/>
          </p:cNvPicPr>
          <p:nvPr/>
        </p:nvPicPr>
        <p:blipFill rotWithShape="1">
          <a:blip r:embed="rId4">
            <a:extLst>
              <a:ext uri="{28A0092B-C50C-407E-A947-70E740481C1C}">
                <a14:useLocalDpi xmlns:a14="http://schemas.microsoft.com/office/drawing/2010/main"/>
              </a:ext>
            </a:extLst>
          </a:blip>
          <a:srcRect t="-1" b="7954"/>
          <a:stretch/>
        </p:blipFill>
        <p:spPr>
          <a:xfrm>
            <a:off x="5960942" y="119920"/>
            <a:ext cx="4718787" cy="3185255"/>
          </a:xfrm>
          <a:prstGeom prst="rect">
            <a:avLst/>
          </a:prstGeom>
        </p:spPr>
      </p:pic>
      <p:sp>
        <p:nvSpPr>
          <p:cNvPr id="25" name="TextBox 24">
            <a:extLst>
              <a:ext uri="{FF2B5EF4-FFF2-40B4-BE49-F238E27FC236}">
                <a16:creationId xmlns:a16="http://schemas.microsoft.com/office/drawing/2014/main" id="{676D1571-BB2B-E74B-8F0F-9C48C4BA7EF6}"/>
              </a:ext>
            </a:extLst>
          </p:cNvPr>
          <p:cNvSpPr txBox="1"/>
          <p:nvPr/>
        </p:nvSpPr>
        <p:spPr>
          <a:xfrm>
            <a:off x="1187149" y="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26" name="TextBox 25">
            <a:extLst>
              <a:ext uri="{FF2B5EF4-FFF2-40B4-BE49-F238E27FC236}">
                <a16:creationId xmlns:a16="http://schemas.microsoft.com/office/drawing/2014/main" id="{F5885D23-59BD-584C-A021-AA3CD866BF44}"/>
              </a:ext>
            </a:extLst>
          </p:cNvPr>
          <p:cNvSpPr txBox="1"/>
          <p:nvPr/>
        </p:nvSpPr>
        <p:spPr>
          <a:xfrm>
            <a:off x="5905936" y="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pic>
        <p:nvPicPr>
          <p:cNvPr id="24" name="Picture 23" descr="A picture containing writing implement, map&#10;&#10;Description automatically generated">
            <a:extLst>
              <a:ext uri="{FF2B5EF4-FFF2-40B4-BE49-F238E27FC236}">
                <a16:creationId xmlns:a16="http://schemas.microsoft.com/office/drawing/2014/main" id="{E2ED3962-C99A-364C-828D-FEC6E71CC28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0941" y="3397556"/>
            <a:ext cx="4718787" cy="3460444"/>
          </a:xfrm>
          <a:prstGeom prst="rect">
            <a:avLst/>
          </a:prstGeom>
        </p:spPr>
      </p:pic>
      <p:sp>
        <p:nvSpPr>
          <p:cNvPr id="27" name="TextBox 26">
            <a:extLst>
              <a:ext uri="{FF2B5EF4-FFF2-40B4-BE49-F238E27FC236}">
                <a16:creationId xmlns:a16="http://schemas.microsoft.com/office/drawing/2014/main" id="{DD83E7D6-6A0E-6149-BC66-AF7D29A8E069}"/>
              </a:ext>
            </a:extLst>
          </p:cNvPr>
          <p:cNvSpPr txBox="1"/>
          <p:nvPr/>
        </p:nvSpPr>
        <p:spPr>
          <a:xfrm>
            <a:off x="5886089" y="328439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807783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16D3E2-4CDE-464C-9186-02EFD9EE9486}"/>
              </a:ext>
            </a:extLst>
          </p:cNvPr>
          <p:cNvSpPr txBox="1"/>
          <p:nvPr/>
        </p:nvSpPr>
        <p:spPr>
          <a:xfrm>
            <a:off x="2606678" y="3106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4A05F235-A059-B44A-A674-6BD9E5CDA768}"/>
              </a:ext>
            </a:extLst>
          </p:cNvPr>
          <p:cNvSpPr txBox="1"/>
          <p:nvPr/>
        </p:nvSpPr>
        <p:spPr>
          <a:xfrm>
            <a:off x="2606678" y="224554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56C6FBD3-9052-A246-A3A5-8B6AE41C0ACB}"/>
              </a:ext>
            </a:extLst>
          </p:cNvPr>
          <p:cNvSpPr txBox="1"/>
          <p:nvPr/>
        </p:nvSpPr>
        <p:spPr>
          <a:xfrm>
            <a:off x="2606678" y="449176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pic>
        <p:nvPicPr>
          <p:cNvPr id="3" name="Picture 2" descr="A screenshot of a cell phone&#10;&#10;Description automatically generated">
            <a:extLst>
              <a:ext uri="{FF2B5EF4-FFF2-40B4-BE49-F238E27FC236}">
                <a16:creationId xmlns:a16="http://schemas.microsoft.com/office/drawing/2014/main" id="{D71FA12D-2327-0E4B-BACF-0A533948E096}"/>
              </a:ext>
            </a:extLst>
          </p:cNvPr>
          <p:cNvPicPr>
            <a:picLocks noChangeAspect="1"/>
          </p:cNvPicPr>
          <p:nvPr/>
        </p:nvPicPr>
        <p:blipFill>
          <a:blip r:embed="rId3"/>
          <a:stretch>
            <a:fillRect/>
          </a:stretch>
        </p:blipFill>
        <p:spPr>
          <a:xfrm>
            <a:off x="2938821" y="31063"/>
            <a:ext cx="6470222" cy="222163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4ACCFEE-6C0C-2341-BE20-90C21C4D0F7B}"/>
              </a:ext>
            </a:extLst>
          </p:cNvPr>
          <p:cNvPicPr>
            <a:picLocks noChangeAspect="1"/>
          </p:cNvPicPr>
          <p:nvPr/>
        </p:nvPicPr>
        <p:blipFill>
          <a:blip r:embed="rId4"/>
          <a:stretch>
            <a:fillRect/>
          </a:stretch>
        </p:blipFill>
        <p:spPr>
          <a:xfrm>
            <a:off x="2938820" y="2277278"/>
            <a:ext cx="6470222" cy="2221634"/>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4E25B1B5-2F8D-AC49-905E-33FA612FEB4D}"/>
              </a:ext>
            </a:extLst>
          </p:cNvPr>
          <p:cNvPicPr>
            <a:picLocks noChangeAspect="1"/>
          </p:cNvPicPr>
          <p:nvPr/>
        </p:nvPicPr>
        <p:blipFill>
          <a:blip r:embed="rId5"/>
          <a:stretch>
            <a:fillRect/>
          </a:stretch>
        </p:blipFill>
        <p:spPr>
          <a:xfrm>
            <a:off x="2938820" y="4536247"/>
            <a:ext cx="6470223" cy="2221634"/>
          </a:xfrm>
          <a:prstGeom prst="rect">
            <a:avLst/>
          </a:prstGeom>
        </p:spPr>
      </p:pic>
    </p:spTree>
    <p:extLst>
      <p:ext uri="{BB962C8B-B14F-4D97-AF65-F5344CB8AC3E}">
        <p14:creationId xmlns:p14="http://schemas.microsoft.com/office/powerpoint/2010/main" val="2571458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E5F301D-EA17-BD49-8712-4C3532B3246D}"/>
              </a:ext>
            </a:extLst>
          </p:cNvPr>
          <p:cNvSpPr txBox="1"/>
          <p:nvPr/>
        </p:nvSpPr>
        <p:spPr>
          <a:xfrm>
            <a:off x="1947897" y="79007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0AD0309F-BB2C-384D-957F-CABA3E63C9A3}"/>
              </a:ext>
            </a:extLst>
          </p:cNvPr>
          <p:cNvSpPr txBox="1"/>
          <p:nvPr/>
        </p:nvSpPr>
        <p:spPr>
          <a:xfrm>
            <a:off x="6853957" y="79174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8A9ABB88-D8AA-EE40-A11C-1C4459A22745}"/>
              </a:ext>
            </a:extLst>
          </p:cNvPr>
          <p:cNvSpPr txBox="1"/>
          <p:nvPr/>
        </p:nvSpPr>
        <p:spPr>
          <a:xfrm>
            <a:off x="1947897" y="2490217"/>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5530CB67-BBCB-6D40-91A5-94EA079F6CC0}"/>
              </a:ext>
            </a:extLst>
          </p:cNvPr>
          <p:cNvSpPr txBox="1"/>
          <p:nvPr/>
        </p:nvSpPr>
        <p:spPr>
          <a:xfrm>
            <a:off x="1947897" y="4245097"/>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pic>
        <p:nvPicPr>
          <p:cNvPr id="4" name="Picture 3" descr="A screenshot of a cell phone&#10;&#10;Description automatically generated">
            <a:extLst>
              <a:ext uri="{FF2B5EF4-FFF2-40B4-BE49-F238E27FC236}">
                <a16:creationId xmlns:a16="http://schemas.microsoft.com/office/drawing/2014/main" id="{D0AFAC9F-3275-A94B-8BB5-13749C4674D6}"/>
              </a:ext>
            </a:extLst>
          </p:cNvPr>
          <p:cNvPicPr>
            <a:picLocks noChangeAspect="1"/>
          </p:cNvPicPr>
          <p:nvPr/>
        </p:nvPicPr>
        <p:blipFill rotWithShape="1">
          <a:blip r:embed="rId3"/>
          <a:srcRect l="8747"/>
          <a:stretch/>
        </p:blipFill>
        <p:spPr>
          <a:xfrm>
            <a:off x="2342984" y="790076"/>
            <a:ext cx="4486235" cy="1701807"/>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0F13860-C551-7649-BFEB-BFFD8789F4F5}"/>
              </a:ext>
            </a:extLst>
          </p:cNvPr>
          <p:cNvPicPr>
            <a:picLocks noChangeAspect="1"/>
          </p:cNvPicPr>
          <p:nvPr/>
        </p:nvPicPr>
        <p:blipFill>
          <a:blip r:embed="rId4"/>
          <a:stretch>
            <a:fillRect/>
          </a:stretch>
        </p:blipFill>
        <p:spPr>
          <a:xfrm>
            <a:off x="2267091" y="4245099"/>
            <a:ext cx="8608552" cy="1999406"/>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0033F214-4F2F-5A44-8CCC-6C52A626ACEA}"/>
              </a:ext>
            </a:extLst>
          </p:cNvPr>
          <p:cNvPicPr>
            <a:picLocks noChangeAspect="1"/>
          </p:cNvPicPr>
          <p:nvPr/>
        </p:nvPicPr>
        <p:blipFill>
          <a:blip r:embed="rId5"/>
          <a:stretch>
            <a:fillRect/>
          </a:stretch>
        </p:blipFill>
        <p:spPr>
          <a:xfrm>
            <a:off x="7161382" y="790077"/>
            <a:ext cx="3714261" cy="1701807"/>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F3AEA2BF-64C1-3945-9305-4D045BEEC4B6}"/>
              </a:ext>
            </a:extLst>
          </p:cNvPr>
          <p:cNvPicPr>
            <a:picLocks noChangeAspect="1"/>
          </p:cNvPicPr>
          <p:nvPr/>
        </p:nvPicPr>
        <p:blipFill rotWithShape="1">
          <a:blip r:embed="rId3"/>
          <a:srcRect l="342" r="98262"/>
          <a:stretch/>
        </p:blipFill>
        <p:spPr>
          <a:xfrm>
            <a:off x="2280039" y="790075"/>
            <a:ext cx="68670" cy="1701807"/>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38D6F83C-5414-8342-94AD-A5199E562D87}"/>
              </a:ext>
            </a:extLst>
          </p:cNvPr>
          <p:cNvPicPr>
            <a:picLocks noChangeAspect="1"/>
          </p:cNvPicPr>
          <p:nvPr/>
        </p:nvPicPr>
        <p:blipFill>
          <a:blip r:embed="rId6"/>
          <a:stretch>
            <a:fillRect/>
          </a:stretch>
        </p:blipFill>
        <p:spPr>
          <a:xfrm>
            <a:off x="2267091" y="2510358"/>
            <a:ext cx="8608551" cy="1716262"/>
          </a:xfrm>
          <a:prstGeom prst="rect">
            <a:avLst/>
          </a:prstGeom>
        </p:spPr>
      </p:pic>
    </p:spTree>
    <p:extLst>
      <p:ext uri="{BB962C8B-B14F-4D97-AF65-F5344CB8AC3E}">
        <p14:creationId xmlns:p14="http://schemas.microsoft.com/office/powerpoint/2010/main" val="1154227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C0B4037-08FC-4642-95AF-C2B4094E8E73}"/>
              </a:ext>
            </a:extLst>
          </p:cNvPr>
          <p:cNvSpPr txBox="1"/>
          <p:nvPr/>
        </p:nvSpPr>
        <p:spPr>
          <a:xfrm>
            <a:off x="69254" y="66960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E0868729-6738-FD4A-BFEF-343B157803B7}"/>
              </a:ext>
            </a:extLst>
          </p:cNvPr>
          <p:cNvSpPr txBox="1"/>
          <p:nvPr/>
        </p:nvSpPr>
        <p:spPr>
          <a:xfrm>
            <a:off x="69254" y="223740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5" name="TextBox 14">
            <a:extLst>
              <a:ext uri="{FF2B5EF4-FFF2-40B4-BE49-F238E27FC236}">
                <a16:creationId xmlns:a16="http://schemas.microsoft.com/office/drawing/2014/main" id="{6A083E73-1CFE-814A-A287-081F872CABE6}"/>
              </a:ext>
            </a:extLst>
          </p:cNvPr>
          <p:cNvSpPr txBox="1"/>
          <p:nvPr/>
        </p:nvSpPr>
        <p:spPr>
          <a:xfrm>
            <a:off x="69254" y="3854151"/>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pic>
        <p:nvPicPr>
          <p:cNvPr id="4" name="Picture 3" descr="A screenshot of a cell phone&#10;&#10;Description automatically generated">
            <a:extLst>
              <a:ext uri="{FF2B5EF4-FFF2-40B4-BE49-F238E27FC236}">
                <a16:creationId xmlns:a16="http://schemas.microsoft.com/office/drawing/2014/main" id="{14274963-39A9-554F-BFCF-2A1AE1DD8AAD}"/>
              </a:ext>
            </a:extLst>
          </p:cNvPr>
          <p:cNvPicPr>
            <a:picLocks noChangeAspect="1"/>
          </p:cNvPicPr>
          <p:nvPr/>
        </p:nvPicPr>
        <p:blipFill>
          <a:blip r:embed="rId3"/>
          <a:stretch>
            <a:fillRect/>
          </a:stretch>
        </p:blipFill>
        <p:spPr>
          <a:xfrm>
            <a:off x="332137" y="669600"/>
            <a:ext cx="11790610" cy="14375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5E65A415-6F9E-E44C-8747-7FDCC227D723}"/>
              </a:ext>
            </a:extLst>
          </p:cNvPr>
          <p:cNvPicPr>
            <a:picLocks noChangeAspect="1"/>
          </p:cNvPicPr>
          <p:nvPr/>
        </p:nvPicPr>
        <p:blipFill>
          <a:blip r:embed="rId4"/>
          <a:stretch>
            <a:fillRect/>
          </a:stretch>
        </p:blipFill>
        <p:spPr>
          <a:xfrm>
            <a:off x="332141" y="2240735"/>
            <a:ext cx="11790605" cy="143755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C55A152-F97A-EC48-87AF-02618FB5983D}"/>
              </a:ext>
            </a:extLst>
          </p:cNvPr>
          <p:cNvPicPr>
            <a:picLocks noChangeAspect="1"/>
          </p:cNvPicPr>
          <p:nvPr/>
        </p:nvPicPr>
        <p:blipFill>
          <a:blip r:embed="rId5"/>
          <a:stretch>
            <a:fillRect/>
          </a:stretch>
        </p:blipFill>
        <p:spPr>
          <a:xfrm>
            <a:off x="332136" y="3854151"/>
            <a:ext cx="11790609" cy="1437558"/>
          </a:xfrm>
          <a:prstGeom prst="rect">
            <a:avLst/>
          </a:prstGeom>
        </p:spPr>
      </p:pic>
    </p:spTree>
    <p:extLst>
      <p:ext uri="{BB962C8B-B14F-4D97-AF65-F5344CB8AC3E}">
        <p14:creationId xmlns:p14="http://schemas.microsoft.com/office/powerpoint/2010/main" val="180962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E3D319-DA40-ED40-9389-B27AAFE96596}"/>
              </a:ext>
            </a:extLst>
          </p:cNvPr>
          <p:cNvPicPr>
            <a:picLocks noChangeAspect="1"/>
          </p:cNvPicPr>
          <p:nvPr/>
        </p:nvPicPr>
        <p:blipFill rotWithShape="1">
          <a:blip r:embed="rId3">
            <a:extLst>
              <a:ext uri="{28A0092B-C50C-407E-A947-70E740481C1C}">
                <a14:useLocalDpi xmlns:a14="http://schemas.microsoft.com/office/drawing/2010/main"/>
              </a:ext>
            </a:extLst>
          </a:blip>
          <a:srcRect t="16608"/>
          <a:stretch/>
        </p:blipFill>
        <p:spPr>
          <a:xfrm>
            <a:off x="6468469" y="48125"/>
            <a:ext cx="4987470" cy="3722971"/>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97C84F14-0242-8745-92AB-B2BED0AD4B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84729" y="357249"/>
            <a:ext cx="4360618" cy="198209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6EA57BB3-60C9-7646-9EA0-763FCB6DFA5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84729" y="2318812"/>
            <a:ext cx="4365164" cy="2220376"/>
          </a:xfrm>
          <a:prstGeom prst="rect">
            <a:avLst/>
          </a:prstGeom>
        </p:spPr>
      </p:pic>
      <p:pic>
        <p:nvPicPr>
          <p:cNvPr id="27" name="Picture 26">
            <a:extLst>
              <a:ext uri="{FF2B5EF4-FFF2-40B4-BE49-F238E27FC236}">
                <a16:creationId xmlns:a16="http://schemas.microsoft.com/office/drawing/2014/main" id="{DAE0D1ED-47F6-8248-93BF-2037AAB8D23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84729" y="4317122"/>
            <a:ext cx="4365164" cy="2220376"/>
          </a:xfrm>
          <a:prstGeom prst="rect">
            <a:avLst/>
          </a:prstGeom>
        </p:spPr>
      </p:pic>
      <p:sp>
        <p:nvSpPr>
          <p:cNvPr id="32" name="TextBox 31">
            <a:extLst>
              <a:ext uri="{FF2B5EF4-FFF2-40B4-BE49-F238E27FC236}">
                <a16:creationId xmlns:a16="http://schemas.microsoft.com/office/drawing/2014/main" id="{566D508C-E5C0-7349-B2B2-D29E5D409A39}"/>
              </a:ext>
            </a:extLst>
          </p:cNvPr>
          <p:cNvSpPr txBox="1"/>
          <p:nvPr/>
        </p:nvSpPr>
        <p:spPr>
          <a:xfrm>
            <a:off x="1884729" y="6808"/>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A</a:t>
            </a:r>
          </a:p>
        </p:txBody>
      </p:sp>
      <p:sp>
        <p:nvSpPr>
          <p:cNvPr id="33" name="TextBox 32">
            <a:extLst>
              <a:ext uri="{FF2B5EF4-FFF2-40B4-BE49-F238E27FC236}">
                <a16:creationId xmlns:a16="http://schemas.microsoft.com/office/drawing/2014/main" id="{0B5DD1F2-59D0-F046-B34C-6EF8BC4811ED}"/>
              </a:ext>
            </a:extLst>
          </p:cNvPr>
          <p:cNvSpPr txBox="1"/>
          <p:nvPr/>
        </p:nvSpPr>
        <p:spPr>
          <a:xfrm>
            <a:off x="6468468" y="6808"/>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A0F5A0DC-FE67-A545-A309-166BE5518556}"/>
              </a:ext>
            </a:extLst>
          </p:cNvPr>
          <p:cNvSpPr txBox="1"/>
          <p:nvPr/>
        </p:nvSpPr>
        <p:spPr>
          <a:xfrm>
            <a:off x="1884729" y="2351235"/>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a:t>
            </a:r>
          </a:p>
        </p:txBody>
      </p:sp>
      <p:sp>
        <p:nvSpPr>
          <p:cNvPr id="36" name="TextBox 35">
            <a:extLst>
              <a:ext uri="{FF2B5EF4-FFF2-40B4-BE49-F238E27FC236}">
                <a16:creationId xmlns:a16="http://schemas.microsoft.com/office/drawing/2014/main" id="{5C020CFB-A8DD-0048-A093-F5756113C8DF}"/>
              </a:ext>
            </a:extLst>
          </p:cNvPr>
          <p:cNvSpPr txBox="1"/>
          <p:nvPr/>
        </p:nvSpPr>
        <p:spPr>
          <a:xfrm>
            <a:off x="1884728" y="4329009"/>
            <a:ext cx="32092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E</a:t>
            </a:r>
          </a:p>
        </p:txBody>
      </p:sp>
      <p:pic>
        <p:nvPicPr>
          <p:cNvPr id="17" name="Picture 16">
            <a:extLst>
              <a:ext uri="{FF2B5EF4-FFF2-40B4-BE49-F238E27FC236}">
                <a16:creationId xmlns:a16="http://schemas.microsoft.com/office/drawing/2014/main" id="{6843DE02-DCF1-B146-80A4-6CBE3641B1E7}"/>
              </a:ext>
            </a:extLst>
          </p:cNvPr>
          <p:cNvPicPr>
            <a:picLocks noChangeAspect="1"/>
          </p:cNvPicPr>
          <p:nvPr/>
        </p:nvPicPr>
        <p:blipFill rotWithShape="1">
          <a:blip r:embed="rId7">
            <a:extLst>
              <a:ext uri="{28A0092B-C50C-407E-A947-70E740481C1C}">
                <a14:useLocalDpi xmlns:a14="http://schemas.microsoft.com/office/drawing/2010/main"/>
              </a:ext>
            </a:extLst>
          </a:blip>
          <a:srcRect t="16608"/>
          <a:stretch/>
        </p:blipFill>
        <p:spPr>
          <a:xfrm>
            <a:off x="6468468" y="3017890"/>
            <a:ext cx="4987471" cy="3722972"/>
          </a:xfrm>
          <a:prstGeom prst="rect">
            <a:avLst/>
          </a:prstGeom>
        </p:spPr>
      </p:pic>
      <p:sp>
        <p:nvSpPr>
          <p:cNvPr id="35" name="TextBox 34">
            <a:extLst>
              <a:ext uri="{FF2B5EF4-FFF2-40B4-BE49-F238E27FC236}">
                <a16:creationId xmlns:a16="http://schemas.microsoft.com/office/drawing/2014/main" id="{C749E06F-271D-274B-90EF-93E68793CEEA}"/>
              </a:ext>
            </a:extLst>
          </p:cNvPr>
          <p:cNvSpPr txBox="1"/>
          <p:nvPr/>
        </p:nvSpPr>
        <p:spPr>
          <a:xfrm>
            <a:off x="6468467" y="3023971"/>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1945126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3B8EBDB-F1C6-8C40-BE70-B36384EE205B}"/>
              </a:ext>
            </a:extLst>
          </p:cNvPr>
          <p:cNvGrpSpPr/>
          <p:nvPr/>
        </p:nvGrpSpPr>
        <p:grpSpPr>
          <a:xfrm>
            <a:off x="146908" y="2012053"/>
            <a:ext cx="4607183" cy="3042346"/>
            <a:chOff x="146908" y="2012053"/>
            <a:chExt cx="4607183" cy="3042346"/>
          </a:xfrm>
        </p:grpSpPr>
        <p:pic>
          <p:nvPicPr>
            <p:cNvPr id="10" name="Picture 9" descr="A screenshot of a cell phone&#10;&#10;Description automatically generated">
              <a:extLst>
                <a:ext uri="{FF2B5EF4-FFF2-40B4-BE49-F238E27FC236}">
                  <a16:creationId xmlns:a16="http://schemas.microsoft.com/office/drawing/2014/main" id="{478EB193-31FD-5E49-845A-D0BEA9A2C7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6908" y="2012053"/>
              <a:ext cx="4585775" cy="304234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ED4CDFA-9C76-0D48-96F9-D4654F562521}"/>
                </a:ext>
              </a:extLst>
            </p:cNvPr>
            <p:cNvPicPr>
              <a:picLocks noChangeAspect="1"/>
            </p:cNvPicPr>
            <p:nvPr/>
          </p:nvPicPr>
          <p:blipFill rotWithShape="1">
            <a:blip r:embed="rId3">
              <a:extLst>
                <a:ext uri="{28A0092B-C50C-407E-A947-70E740481C1C}">
                  <a14:useLocalDpi xmlns:a14="http://schemas.microsoft.com/office/drawing/2010/main"/>
                </a:ext>
              </a:extLst>
            </a:blip>
            <a:srcRect l="78048" t="84931" b="6783"/>
            <a:stretch/>
          </p:blipFill>
          <p:spPr>
            <a:xfrm>
              <a:off x="2994262" y="4802312"/>
              <a:ext cx="1006659" cy="252085"/>
            </a:xfrm>
            <a:prstGeom prst="rect">
              <a:avLst/>
            </a:prstGeom>
          </p:spPr>
        </p:pic>
        <p:sp>
          <p:nvSpPr>
            <p:cNvPr id="2" name="TextBox 1">
              <a:extLst>
                <a:ext uri="{FF2B5EF4-FFF2-40B4-BE49-F238E27FC236}">
                  <a16:creationId xmlns:a16="http://schemas.microsoft.com/office/drawing/2014/main" id="{D8CE17A2-4540-6B45-817E-7B211506FE76}"/>
                </a:ext>
              </a:extLst>
            </p:cNvPr>
            <p:cNvSpPr txBox="1"/>
            <p:nvPr/>
          </p:nvSpPr>
          <p:spPr>
            <a:xfrm>
              <a:off x="3747432" y="4560467"/>
              <a:ext cx="1006659" cy="241839"/>
            </a:xfrm>
            <a:prstGeom prst="rect">
              <a:avLst/>
            </a:prstGeom>
            <a:solidFill>
              <a:schemeClr val="bg1"/>
            </a:solidFill>
          </p:spPr>
          <p:txBody>
            <a:bodyPr wrap="square" rtlCol="0">
              <a:spAutoFit/>
            </a:bodyPr>
            <a:lstStyle/>
            <a:p>
              <a:endParaRPr lang="en-US" dirty="0"/>
            </a:p>
          </p:txBody>
        </p:sp>
      </p:grpSp>
      <p:sp>
        <p:nvSpPr>
          <p:cNvPr id="17" name="TextBox 16">
            <a:extLst>
              <a:ext uri="{FF2B5EF4-FFF2-40B4-BE49-F238E27FC236}">
                <a16:creationId xmlns:a16="http://schemas.microsoft.com/office/drawing/2014/main" id="{9DEEE7D7-1CE7-BE4F-81B9-1F0824EC15E6}"/>
              </a:ext>
            </a:extLst>
          </p:cNvPr>
          <p:cNvSpPr txBox="1"/>
          <p:nvPr/>
        </p:nvSpPr>
        <p:spPr>
          <a:xfrm>
            <a:off x="890075" y="2084568"/>
            <a:ext cx="2952620" cy="165385"/>
          </a:xfrm>
          <a:prstGeom prst="rect">
            <a:avLst/>
          </a:prstGeom>
          <a:solidFill>
            <a:schemeClr val="bg1"/>
          </a:solidFill>
        </p:spPr>
        <p:txBody>
          <a:bodyPr wrap="square" rtlCol="0">
            <a:spAutoFit/>
          </a:bodyPr>
          <a:lstStyle/>
          <a:p>
            <a:endParaRPr lang="en-US" dirty="0"/>
          </a:p>
        </p:txBody>
      </p:sp>
      <p:pic>
        <p:nvPicPr>
          <p:cNvPr id="20" name="Picture 19" descr="A screenshot of a cell phone&#10;&#10;Description automatically generated">
            <a:extLst>
              <a:ext uri="{FF2B5EF4-FFF2-40B4-BE49-F238E27FC236}">
                <a16:creationId xmlns:a16="http://schemas.microsoft.com/office/drawing/2014/main" id="{D127745D-8996-834F-827B-A4B51D7FAA9F}"/>
              </a:ext>
            </a:extLst>
          </p:cNvPr>
          <p:cNvPicPr>
            <a:picLocks noChangeAspect="1"/>
          </p:cNvPicPr>
          <p:nvPr/>
        </p:nvPicPr>
        <p:blipFill rotWithShape="1">
          <a:blip r:embed="rId3">
            <a:extLst>
              <a:ext uri="{28A0092B-C50C-407E-A947-70E740481C1C}">
                <a14:useLocalDpi xmlns:a14="http://schemas.microsoft.com/office/drawing/2010/main"/>
              </a:ext>
            </a:extLst>
          </a:blip>
          <a:srcRect l="48786" t="1868" r="20146" b="92827"/>
          <a:stretch/>
        </p:blipFill>
        <p:spPr>
          <a:xfrm>
            <a:off x="1569555" y="2064719"/>
            <a:ext cx="1424707" cy="161365"/>
          </a:xfrm>
          <a:prstGeom prst="rect">
            <a:avLst/>
          </a:prstGeom>
        </p:spPr>
      </p:pic>
      <p:sp>
        <p:nvSpPr>
          <p:cNvPr id="12" name="TextBox 11">
            <a:extLst>
              <a:ext uri="{FF2B5EF4-FFF2-40B4-BE49-F238E27FC236}">
                <a16:creationId xmlns:a16="http://schemas.microsoft.com/office/drawing/2014/main" id="{DB9F9BA6-0D2F-8E4A-AA56-059177D7190D}"/>
              </a:ext>
            </a:extLst>
          </p:cNvPr>
          <p:cNvSpPr txBox="1"/>
          <p:nvPr/>
        </p:nvSpPr>
        <p:spPr>
          <a:xfrm>
            <a:off x="379948" y="170397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08FD6D9D-8A03-2A49-896B-841CC00B2949}"/>
              </a:ext>
            </a:extLst>
          </p:cNvPr>
          <p:cNvSpPr txBox="1"/>
          <p:nvPr/>
        </p:nvSpPr>
        <p:spPr>
          <a:xfrm>
            <a:off x="4162695" y="1703979"/>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sp>
        <p:nvSpPr>
          <p:cNvPr id="8" name="TextBox 7">
            <a:extLst>
              <a:ext uri="{FF2B5EF4-FFF2-40B4-BE49-F238E27FC236}">
                <a16:creationId xmlns:a16="http://schemas.microsoft.com/office/drawing/2014/main" id="{96AB81DC-19C8-C84C-841F-4AC93397C188}"/>
              </a:ext>
            </a:extLst>
          </p:cNvPr>
          <p:cNvSpPr txBox="1"/>
          <p:nvPr/>
        </p:nvSpPr>
        <p:spPr>
          <a:xfrm>
            <a:off x="7945443" y="170397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pic>
        <p:nvPicPr>
          <p:cNvPr id="5" name="Picture 4" descr="A screenshot of a cell phone&#10;&#10;Description automatically generated">
            <a:extLst>
              <a:ext uri="{FF2B5EF4-FFF2-40B4-BE49-F238E27FC236}">
                <a16:creationId xmlns:a16="http://schemas.microsoft.com/office/drawing/2014/main" id="{6C319585-A5C5-9C49-8C5F-00E594396E49}"/>
              </a:ext>
            </a:extLst>
          </p:cNvPr>
          <p:cNvPicPr>
            <a:picLocks noChangeAspect="1"/>
          </p:cNvPicPr>
          <p:nvPr/>
        </p:nvPicPr>
        <p:blipFill rotWithShape="1">
          <a:blip r:embed="rId4">
            <a:extLst>
              <a:ext uri="{28A0092B-C50C-407E-A947-70E740481C1C}">
                <a14:useLocalDpi xmlns:a14="http://schemas.microsoft.com/office/drawing/2010/main"/>
              </a:ext>
            </a:extLst>
          </a:blip>
          <a:srcRect l="4486" t="5596" r="13119"/>
          <a:stretch/>
        </p:blipFill>
        <p:spPr>
          <a:xfrm>
            <a:off x="4061730" y="2182321"/>
            <a:ext cx="3955926" cy="287207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1225264-5894-5A4C-9365-6E6B449D19A0}"/>
              </a:ext>
            </a:extLst>
          </p:cNvPr>
          <p:cNvPicPr>
            <a:picLocks noChangeAspect="1"/>
          </p:cNvPicPr>
          <p:nvPr/>
        </p:nvPicPr>
        <p:blipFill rotWithShape="1">
          <a:blip r:embed="rId3">
            <a:extLst>
              <a:ext uri="{28A0092B-C50C-407E-A947-70E740481C1C}">
                <a14:useLocalDpi xmlns:a14="http://schemas.microsoft.com/office/drawing/2010/main"/>
              </a:ext>
            </a:extLst>
          </a:blip>
          <a:srcRect l="78048" t="84931" b="6783"/>
          <a:stretch/>
        </p:blipFill>
        <p:spPr>
          <a:xfrm>
            <a:off x="6821701" y="4802314"/>
            <a:ext cx="1053941" cy="252085"/>
          </a:xfrm>
          <a:prstGeom prst="rect">
            <a:avLst/>
          </a:prstGeom>
        </p:spPr>
      </p:pic>
      <p:sp>
        <p:nvSpPr>
          <p:cNvPr id="14" name="TextBox 13">
            <a:extLst>
              <a:ext uri="{FF2B5EF4-FFF2-40B4-BE49-F238E27FC236}">
                <a16:creationId xmlns:a16="http://schemas.microsoft.com/office/drawing/2014/main" id="{8D4A2357-3934-DB42-A40D-1EE39F3A4443}"/>
              </a:ext>
            </a:extLst>
          </p:cNvPr>
          <p:cNvSpPr txBox="1"/>
          <p:nvPr/>
        </p:nvSpPr>
        <p:spPr>
          <a:xfrm>
            <a:off x="7582907" y="4560475"/>
            <a:ext cx="463501" cy="252085"/>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9E894A74-F939-7948-B651-4EBAFB137077}"/>
              </a:ext>
            </a:extLst>
          </p:cNvPr>
          <p:cNvSpPr txBox="1"/>
          <p:nvPr/>
        </p:nvSpPr>
        <p:spPr>
          <a:xfrm>
            <a:off x="8322408" y="2055686"/>
            <a:ext cx="3437917" cy="167891"/>
          </a:xfrm>
          <a:prstGeom prst="rect">
            <a:avLst/>
          </a:prstGeom>
          <a:solidFill>
            <a:schemeClr val="bg1"/>
          </a:solidFill>
        </p:spPr>
        <p:txBody>
          <a:bodyPr wrap="square" rtlCol="0">
            <a:spAutoFit/>
          </a:bodyPr>
          <a:lstStyle/>
          <a:p>
            <a:endParaRPr lang="en-US" dirty="0"/>
          </a:p>
        </p:txBody>
      </p:sp>
      <p:pic>
        <p:nvPicPr>
          <p:cNvPr id="7" name="Picture 6" descr="A screenshot of a cell phone&#10;&#10;Description automatically generated">
            <a:extLst>
              <a:ext uri="{FF2B5EF4-FFF2-40B4-BE49-F238E27FC236}">
                <a16:creationId xmlns:a16="http://schemas.microsoft.com/office/drawing/2014/main" id="{193A09B3-82CB-FD46-8680-B04B3755DC42}"/>
              </a:ext>
            </a:extLst>
          </p:cNvPr>
          <p:cNvPicPr>
            <a:picLocks noChangeAspect="1"/>
          </p:cNvPicPr>
          <p:nvPr/>
        </p:nvPicPr>
        <p:blipFill rotWithShape="1">
          <a:blip r:embed="rId5">
            <a:extLst>
              <a:ext uri="{28A0092B-C50C-407E-A947-70E740481C1C}">
                <a14:useLocalDpi xmlns:a14="http://schemas.microsoft.com/office/drawing/2010/main"/>
              </a:ext>
            </a:extLst>
          </a:blip>
          <a:srcRect l="4684" r="14550"/>
          <a:stretch/>
        </p:blipFill>
        <p:spPr>
          <a:xfrm>
            <a:off x="7945442" y="2022262"/>
            <a:ext cx="3885778" cy="3032135"/>
          </a:xfrm>
          <a:prstGeom prst="rect">
            <a:avLst/>
          </a:prstGeom>
        </p:spPr>
      </p:pic>
      <p:sp>
        <p:nvSpPr>
          <p:cNvPr id="16" name="TextBox 15">
            <a:extLst>
              <a:ext uri="{FF2B5EF4-FFF2-40B4-BE49-F238E27FC236}">
                <a16:creationId xmlns:a16="http://schemas.microsoft.com/office/drawing/2014/main" id="{1C47E5A0-9973-AE4E-B021-D05F2A739F93}"/>
              </a:ext>
            </a:extLst>
          </p:cNvPr>
          <p:cNvSpPr txBox="1"/>
          <p:nvPr/>
        </p:nvSpPr>
        <p:spPr>
          <a:xfrm>
            <a:off x="11493341" y="4582883"/>
            <a:ext cx="463501" cy="251239"/>
          </a:xfrm>
          <a:prstGeom prst="rect">
            <a:avLst/>
          </a:prstGeom>
          <a:solidFill>
            <a:schemeClr val="bg1"/>
          </a:solidFill>
        </p:spPr>
        <p:txBody>
          <a:bodyPr wrap="square" rtlCol="0">
            <a:spAutoFit/>
          </a:bodyPr>
          <a:lstStyle/>
          <a:p>
            <a:endParaRPr lang="en-US" dirty="0"/>
          </a:p>
        </p:txBody>
      </p:sp>
      <p:sp>
        <p:nvSpPr>
          <p:cNvPr id="27" name="TextBox 26">
            <a:extLst>
              <a:ext uri="{FF2B5EF4-FFF2-40B4-BE49-F238E27FC236}">
                <a16:creationId xmlns:a16="http://schemas.microsoft.com/office/drawing/2014/main" id="{E8EF84A4-8922-7744-9E99-7B9FA8FE832E}"/>
              </a:ext>
            </a:extLst>
          </p:cNvPr>
          <p:cNvSpPr txBox="1"/>
          <p:nvPr/>
        </p:nvSpPr>
        <p:spPr>
          <a:xfrm>
            <a:off x="8363810" y="2108351"/>
            <a:ext cx="3277418" cy="156353"/>
          </a:xfrm>
          <a:prstGeom prst="rect">
            <a:avLst/>
          </a:prstGeom>
          <a:solidFill>
            <a:schemeClr val="bg1"/>
          </a:solidFill>
        </p:spPr>
        <p:txBody>
          <a:bodyPr wrap="square" rtlCol="0">
            <a:spAutoFit/>
          </a:bodyPr>
          <a:lstStyle/>
          <a:p>
            <a:endParaRPr lang="en-US" dirty="0"/>
          </a:p>
        </p:txBody>
      </p:sp>
      <p:sp>
        <p:nvSpPr>
          <p:cNvPr id="34" name="TextBox 33">
            <a:extLst>
              <a:ext uri="{FF2B5EF4-FFF2-40B4-BE49-F238E27FC236}">
                <a16:creationId xmlns:a16="http://schemas.microsoft.com/office/drawing/2014/main" id="{4BCD3A05-D127-6A4D-9A1E-8FF0C00D8AA3}"/>
              </a:ext>
            </a:extLst>
          </p:cNvPr>
          <p:cNvSpPr txBox="1"/>
          <p:nvPr/>
        </p:nvSpPr>
        <p:spPr>
          <a:xfrm>
            <a:off x="8380283" y="2025969"/>
            <a:ext cx="3277418" cy="156353"/>
          </a:xfrm>
          <a:prstGeom prst="rect">
            <a:avLst/>
          </a:prstGeom>
          <a:solidFill>
            <a:schemeClr val="bg1"/>
          </a:solidFill>
        </p:spPr>
        <p:txBody>
          <a:bodyPr wrap="square" rtlCol="0">
            <a:spAutoFit/>
          </a:bodyPr>
          <a:lstStyle/>
          <a:p>
            <a:endParaRPr lang="en-US" dirty="0"/>
          </a:p>
        </p:txBody>
      </p:sp>
      <p:pic>
        <p:nvPicPr>
          <p:cNvPr id="24" name="Picture 23" descr="A screenshot of a cell phone&#10;&#10;Description automatically generated">
            <a:extLst>
              <a:ext uri="{FF2B5EF4-FFF2-40B4-BE49-F238E27FC236}">
                <a16:creationId xmlns:a16="http://schemas.microsoft.com/office/drawing/2014/main" id="{B55C4015-95CF-8743-855A-D6E47DED4CCE}"/>
              </a:ext>
            </a:extLst>
          </p:cNvPr>
          <p:cNvPicPr>
            <a:picLocks noChangeAspect="1"/>
          </p:cNvPicPr>
          <p:nvPr/>
        </p:nvPicPr>
        <p:blipFill rotWithShape="1">
          <a:blip r:embed="rId5">
            <a:extLst>
              <a:ext uri="{28A0092B-C50C-407E-A947-70E740481C1C}">
                <a14:useLocalDpi xmlns:a14="http://schemas.microsoft.com/office/drawing/2010/main"/>
              </a:ext>
            </a:extLst>
          </a:blip>
          <a:srcRect l="45525" t="996" r="17954" b="92204"/>
          <a:stretch/>
        </p:blipFill>
        <p:spPr>
          <a:xfrm>
            <a:off x="9171086" y="2052516"/>
            <a:ext cx="1757083" cy="20618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DE74E606-20CF-DF4B-A1AD-65A9E092D5F9}"/>
              </a:ext>
            </a:extLst>
          </p:cNvPr>
          <p:cNvPicPr>
            <a:picLocks noChangeAspect="1"/>
          </p:cNvPicPr>
          <p:nvPr/>
        </p:nvPicPr>
        <p:blipFill rotWithShape="1">
          <a:blip r:embed="rId3">
            <a:extLst>
              <a:ext uri="{28A0092B-C50C-407E-A947-70E740481C1C}">
                <a14:useLocalDpi xmlns:a14="http://schemas.microsoft.com/office/drawing/2010/main"/>
              </a:ext>
            </a:extLst>
          </a:blip>
          <a:srcRect l="78048" t="84931" b="6783"/>
          <a:stretch/>
        </p:blipFill>
        <p:spPr>
          <a:xfrm>
            <a:off x="10704197" y="4800611"/>
            <a:ext cx="1056128" cy="251239"/>
          </a:xfrm>
          <a:prstGeom prst="rect">
            <a:avLst/>
          </a:prstGeom>
        </p:spPr>
      </p:pic>
      <p:sp>
        <p:nvSpPr>
          <p:cNvPr id="35" name="TextBox 34">
            <a:extLst>
              <a:ext uri="{FF2B5EF4-FFF2-40B4-BE49-F238E27FC236}">
                <a16:creationId xmlns:a16="http://schemas.microsoft.com/office/drawing/2014/main" id="{B65242D5-FB77-0A4D-8A68-D863E6E70C61}"/>
              </a:ext>
            </a:extLst>
          </p:cNvPr>
          <p:cNvSpPr txBox="1"/>
          <p:nvPr/>
        </p:nvSpPr>
        <p:spPr>
          <a:xfrm>
            <a:off x="4450604" y="2093600"/>
            <a:ext cx="3369216" cy="165104"/>
          </a:xfrm>
          <a:prstGeom prst="rect">
            <a:avLst/>
          </a:prstGeom>
          <a:solidFill>
            <a:schemeClr val="bg1"/>
          </a:solidFill>
        </p:spPr>
        <p:txBody>
          <a:bodyPr wrap="square" rtlCol="0">
            <a:spAutoFit/>
          </a:bodyPr>
          <a:lstStyle/>
          <a:p>
            <a:endParaRPr lang="en-US" dirty="0"/>
          </a:p>
        </p:txBody>
      </p:sp>
      <p:pic>
        <p:nvPicPr>
          <p:cNvPr id="36" name="Picture 35" descr="A screenshot of a cell phone&#10;&#10;Description automatically generated">
            <a:extLst>
              <a:ext uri="{FF2B5EF4-FFF2-40B4-BE49-F238E27FC236}">
                <a16:creationId xmlns:a16="http://schemas.microsoft.com/office/drawing/2014/main" id="{671DA3E1-14C1-9448-B12B-8A738DE21276}"/>
              </a:ext>
            </a:extLst>
          </p:cNvPr>
          <p:cNvPicPr>
            <a:picLocks noChangeAspect="1"/>
          </p:cNvPicPr>
          <p:nvPr/>
        </p:nvPicPr>
        <p:blipFill rotWithShape="1">
          <a:blip r:embed="rId4">
            <a:extLst>
              <a:ext uri="{28A0092B-C50C-407E-A947-70E740481C1C}">
                <a14:useLocalDpi xmlns:a14="http://schemas.microsoft.com/office/drawing/2010/main"/>
              </a:ext>
            </a:extLst>
          </a:blip>
          <a:srcRect l="44840" t="335" r="17313" b="92762"/>
          <a:stretch/>
        </p:blipFill>
        <p:spPr>
          <a:xfrm>
            <a:off x="5193121" y="2022262"/>
            <a:ext cx="1817077" cy="209989"/>
          </a:xfrm>
          <a:prstGeom prst="rect">
            <a:avLst/>
          </a:prstGeom>
        </p:spPr>
      </p:pic>
    </p:spTree>
    <p:extLst>
      <p:ext uri="{BB962C8B-B14F-4D97-AF65-F5344CB8AC3E}">
        <p14:creationId xmlns:p14="http://schemas.microsoft.com/office/powerpoint/2010/main" val="3447914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D95D74F-5CC1-FE43-8001-589DF8D52F63}"/>
              </a:ext>
            </a:extLst>
          </p:cNvPr>
          <p:cNvGrpSpPr/>
          <p:nvPr/>
        </p:nvGrpSpPr>
        <p:grpSpPr>
          <a:xfrm>
            <a:off x="1025800" y="173862"/>
            <a:ext cx="10037401" cy="6506511"/>
            <a:chOff x="1025800" y="173862"/>
            <a:chExt cx="10037401" cy="6506511"/>
          </a:xfrm>
        </p:grpSpPr>
        <p:sp>
          <p:nvSpPr>
            <p:cNvPr id="38" name="TextBox 37">
              <a:extLst>
                <a:ext uri="{FF2B5EF4-FFF2-40B4-BE49-F238E27FC236}">
                  <a16:creationId xmlns:a16="http://schemas.microsoft.com/office/drawing/2014/main" id="{3D292ED4-439C-AE4F-A7A2-3CD3C9D54F6A}"/>
                </a:ext>
              </a:extLst>
            </p:cNvPr>
            <p:cNvSpPr txBox="1"/>
            <p:nvPr/>
          </p:nvSpPr>
          <p:spPr>
            <a:xfrm>
              <a:off x="1025801" y="173862"/>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39" name="TextBox 38">
              <a:extLst>
                <a:ext uri="{FF2B5EF4-FFF2-40B4-BE49-F238E27FC236}">
                  <a16:creationId xmlns:a16="http://schemas.microsoft.com/office/drawing/2014/main" id="{990E33B6-4EAA-D341-9B12-507852EBD89A}"/>
                </a:ext>
              </a:extLst>
            </p:cNvPr>
            <p:cNvSpPr txBox="1"/>
            <p:nvPr/>
          </p:nvSpPr>
          <p:spPr>
            <a:xfrm>
              <a:off x="4136875" y="173862"/>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B</a:t>
              </a:r>
            </a:p>
          </p:txBody>
        </p:sp>
        <p:sp>
          <p:nvSpPr>
            <p:cNvPr id="40" name="TextBox 39">
              <a:extLst>
                <a:ext uri="{FF2B5EF4-FFF2-40B4-BE49-F238E27FC236}">
                  <a16:creationId xmlns:a16="http://schemas.microsoft.com/office/drawing/2014/main" id="{E55A4F77-5EEA-D040-9069-D739D428232C}"/>
                </a:ext>
              </a:extLst>
            </p:cNvPr>
            <p:cNvSpPr txBox="1"/>
            <p:nvPr/>
          </p:nvSpPr>
          <p:spPr>
            <a:xfrm>
              <a:off x="7349895" y="173862"/>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pic>
          <p:nvPicPr>
            <p:cNvPr id="24" name="Picture 23">
              <a:extLst>
                <a:ext uri="{FF2B5EF4-FFF2-40B4-BE49-F238E27FC236}">
                  <a16:creationId xmlns:a16="http://schemas.microsoft.com/office/drawing/2014/main" id="{58556D8C-A4C6-424B-9B5C-0DA9B0D36920}"/>
                </a:ext>
              </a:extLst>
            </p:cNvPr>
            <p:cNvPicPr>
              <a:picLocks noChangeAspect="1"/>
            </p:cNvPicPr>
            <p:nvPr/>
          </p:nvPicPr>
          <p:blipFill rotWithShape="1">
            <a:blip r:embed="rId3"/>
            <a:srcRect r="20772" b="10307"/>
            <a:stretch/>
          </p:blipFill>
          <p:spPr>
            <a:xfrm>
              <a:off x="7247950" y="469061"/>
              <a:ext cx="3019445" cy="2740972"/>
            </a:xfrm>
            <a:prstGeom prst="rect">
              <a:avLst/>
            </a:prstGeom>
          </p:spPr>
        </p:pic>
        <p:pic>
          <p:nvPicPr>
            <p:cNvPr id="20" name="Picture 19">
              <a:extLst>
                <a:ext uri="{FF2B5EF4-FFF2-40B4-BE49-F238E27FC236}">
                  <a16:creationId xmlns:a16="http://schemas.microsoft.com/office/drawing/2014/main" id="{C965FEA1-F02E-B54D-BE93-F134FEABAB90}"/>
                </a:ext>
              </a:extLst>
            </p:cNvPr>
            <p:cNvPicPr>
              <a:picLocks noChangeAspect="1"/>
            </p:cNvPicPr>
            <p:nvPr/>
          </p:nvPicPr>
          <p:blipFill rotWithShape="1">
            <a:blip r:embed="rId4"/>
            <a:srcRect r="20218" b="9679"/>
            <a:stretch/>
          </p:blipFill>
          <p:spPr>
            <a:xfrm>
              <a:off x="4126413" y="469061"/>
              <a:ext cx="3019444" cy="2740972"/>
            </a:xfrm>
            <a:prstGeom prst="rect">
              <a:avLst/>
            </a:prstGeom>
          </p:spPr>
        </p:pic>
        <p:pic>
          <p:nvPicPr>
            <p:cNvPr id="10" name="Picture 9">
              <a:extLst>
                <a:ext uri="{FF2B5EF4-FFF2-40B4-BE49-F238E27FC236}">
                  <a16:creationId xmlns:a16="http://schemas.microsoft.com/office/drawing/2014/main" id="{43E0B5A6-4B5B-9A4A-8D77-72B9A0B936D5}"/>
                </a:ext>
              </a:extLst>
            </p:cNvPr>
            <p:cNvPicPr>
              <a:picLocks noChangeAspect="1"/>
            </p:cNvPicPr>
            <p:nvPr/>
          </p:nvPicPr>
          <p:blipFill rotWithShape="1">
            <a:blip r:embed="rId5"/>
            <a:srcRect r="20277" b="9723"/>
            <a:stretch/>
          </p:blipFill>
          <p:spPr>
            <a:xfrm>
              <a:off x="1025801" y="469062"/>
              <a:ext cx="3001913" cy="2740972"/>
            </a:xfrm>
            <a:prstGeom prst="rect">
              <a:avLst/>
            </a:prstGeom>
          </p:spPr>
        </p:pic>
        <p:pic>
          <p:nvPicPr>
            <p:cNvPr id="37" name="Picture 36">
              <a:extLst>
                <a:ext uri="{FF2B5EF4-FFF2-40B4-BE49-F238E27FC236}">
                  <a16:creationId xmlns:a16="http://schemas.microsoft.com/office/drawing/2014/main" id="{EA2F11B0-4E94-D14C-983A-18133FFB4BF2}"/>
                </a:ext>
              </a:extLst>
            </p:cNvPr>
            <p:cNvPicPr>
              <a:picLocks noChangeAspect="1"/>
            </p:cNvPicPr>
            <p:nvPr/>
          </p:nvPicPr>
          <p:blipFill rotWithShape="1">
            <a:blip r:embed="rId6"/>
            <a:srcRect l="79048" b="33026"/>
            <a:stretch/>
          </p:blipFill>
          <p:spPr>
            <a:xfrm>
              <a:off x="10264001" y="469061"/>
              <a:ext cx="799200" cy="2033437"/>
            </a:xfrm>
            <a:prstGeom prst="rect">
              <a:avLst/>
            </a:prstGeom>
          </p:spPr>
        </p:pic>
        <p:sp>
          <p:nvSpPr>
            <p:cNvPr id="41" name="TextBox 40">
              <a:extLst>
                <a:ext uri="{FF2B5EF4-FFF2-40B4-BE49-F238E27FC236}">
                  <a16:creationId xmlns:a16="http://schemas.microsoft.com/office/drawing/2014/main" id="{57A3E3EF-6B71-5E4C-BF15-3D30FCBF0D7D}"/>
                </a:ext>
              </a:extLst>
            </p:cNvPr>
            <p:cNvSpPr txBox="1"/>
            <p:nvPr/>
          </p:nvSpPr>
          <p:spPr>
            <a:xfrm>
              <a:off x="1025801" y="330941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42" name="TextBox 41">
              <a:extLst>
                <a:ext uri="{FF2B5EF4-FFF2-40B4-BE49-F238E27FC236}">
                  <a16:creationId xmlns:a16="http://schemas.microsoft.com/office/drawing/2014/main" id="{DBF0EF0F-7CD4-BE4F-8E55-E98A9B6D469E}"/>
                </a:ext>
              </a:extLst>
            </p:cNvPr>
            <p:cNvSpPr txBox="1"/>
            <p:nvPr/>
          </p:nvSpPr>
          <p:spPr>
            <a:xfrm>
              <a:off x="4136875" y="3309410"/>
              <a:ext cx="332142"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E</a:t>
              </a:r>
            </a:p>
          </p:txBody>
        </p:sp>
        <p:sp>
          <p:nvSpPr>
            <p:cNvPr id="43" name="TextBox 42">
              <a:extLst>
                <a:ext uri="{FF2B5EF4-FFF2-40B4-BE49-F238E27FC236}">
                  <a16:creationId xmlns:a16="http://schemas.microsoft.com/office/drawing/2014/main" id="{8300A127-1532-4749-A253-75D8D9944932}"/>
                </a:ext>
              </a:extLst>
            </p:cNvPr>
            <p:cNvSpPr txBox="1"/>
            <p:nvPr/>
          </p:nvSpPr>
          <p:spPr>
            <a:xfrm>
              <a:off x="7349895" y="3309410"/>
              <a:ext cx="30970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F</a:t>
              </a:r>
            </a:p>
          </p:txBody>
        </p:sp>
        <p:pic>
          <p:nvPicPr>
            <p:cNvPr id="45" name="Picture 44">
              <a:extLst>
                <a:ext uri="{FF2B5EF4-FFF2-40B4-BE49-F238E27FC236}">
                  <a16:creationId xmlns:a16="http://schemas.microsoft.com/office/drawing/2014/main" id="{95DC2805-9501-7D4F-91DC-A09D29BEF504}"/>
                </a:ext>
              </a:extLst>
            </p:cNvPr>
            <p:cNvPicPr>
              <a:picLocks noChangeAspect="1"/>
            </p:cNvPicPr>
            <p:nvPr/>
          </p:nvPicPr>
          <p:blipFill>
            <a:blip r:embed="rId7"/>
            <a:stretch>
              <a:fillRect/>
            </a:stretch>
          </p:blipFill>
          <p:spPr>
            <a:xfrm>
              <a:off x="7247949" y="3644199"/>
              <a:ext cx="3761442" cy="3036173"/>
            </a:xfrm>
            <a:prstGeom prst="rect">
              <a:avLst/>
            </a:prstGeom>
          </p:spPr>
        </p:pic>
        <p:pic>
          <p:nvPicPr>
            <p:cNvPr id="47" name="Picture 46">
              <a:extLst>
                <a:ext uri="{FF2B5EF4-FFF2-40B4-BE49-F238E27FC236}">
                  <a16:creationId xmlns:a16="http://schemas.microsoft.com/office/drawing/2014/main" id="{B5BA3FF1-E439-394C-8BF7-FFF62C13847E}"/>
                </a:ext>
              </a:extLst>
            </p:cNvPr>
            <p:cNvPicPr>
              <a:picLocks noChangeAspect="1"/>
            </p:cNvPicPr>
            <p:nvPr/>
          </p:nvPicPr>
          <p:blipFill rotWithShape="1">
            <a:blip r:embed="rId8"/>
            <a:srcRect r="20475"/>
            <a:stretch/>
          </p:blipFill>
          <p:spPr>
            <a:xfrm>
              <a:off x="4197913" y="3644199"/>
              <a:ext cx="2947944" cy="3036173"/>
            </a:xfrm>
            <a:prstGeom prst="rect">
              <a:avLst/>
            </a:prstGeom>
          </p:spPr>
        </p:pic>
        <p:pic>
          <p:nvPicPr>
            <p:cNvPr id="49" name="Picture 48">
              <a:extLst>
                <a:ext uri="{FF2B5EF4-FFF2-40B4-BE49-F238E27FC236}">
                  <a16:creationId xmlns:a16="http://schemas.microsoft.com/office/drawing/2014/main" id="{8A2F87DF-5FA6-884B-A38A-FC338B429062}"/>
                </a:ext>
              </a:extLst>
            </p:cNvPr>
            <p:cNvPicPr>
              <a:picLocks noChangeAspect="1"/>
            </p:cNvPicPr>
            <p:nvPr/>
          </p:nvPicPr>
          <p:blipFill rotWithShape="1">
            <a:blip r:embed="rId9"/>
            <a:srcRect r="20194"/>
            <a:stretch/>
          </p:blipFill>
          <p:spPr>
            <a:xfrm>
              <a:off x="1025800" y="3647964"/>
              <a:ext cx="3004995" cy="3032409"/>
            </a:xfrm>
            <a:prstGeom prst="rect">
              <a:avLst/>
            </a:prstGeom>
          </p:spPr>
        </p:pic>
      </p:grpSp>
    </p:spTree>
    <p:extLst>
      <p:ext uri="{BB962C8B-B14F-4D97-AF65-F5344CB8AC3E}">
        <p14:creationId xmlns:p14="http://schemas.microsoft.com/office/powerpoint/2010/main" val="167164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642036-972C-BD45-911D-F171DE4592A2}"/>
              </a:ext>
            </a:extLst>
          </p:cNvPr>
          <p:cNvPicPr>
            <a:picLocks noChangeAspect="1"/>
          </p:cNvPicPr>
          <p:nvPr/>
        </p:nvPicPr>
        <p:blipFill>
          <a:blip r:embed="rId3"/>
          <a:stretch>
            <a:fillRect/>
          </a:stretch>
        </p:blipFill>
        <p:spPr>
          <a:xfrm>
            <a:off x="711389" y="198232"/>
            <a:ext cx="10774679" cy="6464808"/>
          </a:xfrm>
          <a:prstGeom prst="rect">
            <a:avLst/>
          </a:prstGeom>
        </p:spPr>
      </p:pic>
      <p:sp>
        <p:nvSpPr>
          <p:cNvPr id="35" name="TextBox 34">
            <a:extLst>
              <a:ext uri="{FF2B5EF4-FFF2-40B4-BE49-F238E27FC236}">
                <a16:creationId xmlns:a16="http://schemas.microsoft.com/office/drawing/2014/main" id="{40810885-1C90-9F4B-A67E-9D47DA460493}"/>
              </a:ext>
            </a:extLst>
          </p:cNvPr>
          <p:cNvSpPr txBox="1"/>
          <p:nvPr/>
        </p:nvSpPr>
        <p:spPr>
          <a:xfrm>
            <a:off x="904019"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36" name="TextBox 35">
            <a:extLst>
              <a:ext uri="{FF2B5EF4-FFF2-40B4-BE49-F238E27FC236}">
                <a16:creationId xmlns:a16="http://schemas.microsoft.com/office/drawing/2014/main" id="{571CA135-5796-854D-AB3C-38C5A69E657C}"/>
              </a:ext>
            </a:extLst>
          </p:cNvPr>
          <p:cNvSpPr txBox="1"/>
          <p:nvPr/>
        </p:nvSpPr>
        <p:spPr>
          <a:xfrm>
            <a:off x="3018618"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37" name="TextBox 36">
            <a:extLst>
              <a:ext uri="{FF2B5EF4-FFF2-40B4-BE49-F238E27FC236}">
                <a16:creationId xmlns:a16="http://schemas.microsoft.com/office/drawing/2014/main" id="{5943DD7D-1481-424B-AD6C-161EA94FAEF1}"/>
              </a:ext>
            </a:extLst>
          </p:cNvPr>
          <p:cNvSpPr txBox="1"/>
          <p:nvPr/>
        </p:nvSpPr>
        <p:spPr>
          <a:xfrm>
            <a:off x="5133217"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38" name="TextBox 37">
            <a:extLst>
              <a:ext uri="{FF2B5EF4-FFF2-40B4-BE49-F238E27FC236}">
                <a16:creationId xmlns:a16="http://schemas.microsoft.com/office/drawing/2014/main" id="{A73A2406-A13B-EE45-8923-41107CC5E8F9}"/>
              </a:ext>
            </a:extLst>
          </p:cNvPr>
          <p:cNvSpPr txBox="1"/>
          <p:nvPr/>
        </p:nvSpPr>
        <p:spPr>
          <a:xfrm>
            <a:off x="7247816" y="11441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39" name="TextBox 38">
            <a:extLst>
              <a:ext uri="{FF2B5EF4-FFF2-40B4-BE49-F238E27FC236}">
                <a16:creationId xmlns:a16="http://schemas.microsoft.com/office/drawing/2014/main" id="{BDF26BCD-3DBD-FE4D-8FEE-4930640EAC25}"/>
              </a:ext>
            </a:extLst>
          </p:cNvPr>
          <p:cNvSpPr txBox="1"/>
          <p:nvPr/>
        </p:nvSpPr>
        <p:spPr>
          <a:xfrm>
            <a:off x="9362415" y="109661"/>
            <a:ext cx="32092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40" name="TextBox 39">
            <a:extLst>
              <a:ext uri="{FF2B5EF4-FFF2-40B4-BE49-F238E27FC236}">
                <a16:creationId xmlns:a16="http://schemas.microsoft.com/office/drawing/2014/main" id="{4368F037-42FD-F542-8078-F7D3FCCA9B98}"/>
              </a:ext>
            </a:extLst>
          </p:cNvPr>
          <p:cNvSpPr txBox="1"/>
          <p:nvPr/>
        </p:nvSpPr>
        <p:spPr>
          <a:xfrm>
            <a:off x="904019" y="2175512"/>
            <a:ext cx="30970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F</a:t>
            </a:r>
          </a:p>
        </p:txBody>
      </p:sp>
      <p:sp>
        <p:nvSpPr>
          <p:cNvPr id="41" name="TextBox 40">
            <a:extLst>
              <a:ext uri="{FF2B5EF4-FFF2-40B4-BE49-F238E27FC236}">
                <a16:creationId xmlns:a16="http://schemas.microsoft.com/office/drawing/2014/main" id="{25867070-8B11-294B-B8B3-92D00EF501EC}"/>
              </a:ext>
            </a:extLst>
          </p:cNvPr>
          <p:cNvSpPr txBox="1"/>
          <p:nvPr/>
        </p:nvSpPr>
        <p:spPr>
          <a:xfrm>
            <a:off x="3018618" y="2175512"/>
            <a:ext cx="344966"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G</a:t>
            </a:r>
          </a:p>
        </p:txBody>
      </p:sp>
      <p:sp>
        <p:nvSpPr>
          <p:cNvPr id="42" name="TextBox 41">
            <a:extLst>
              <a:ext uri="{FF2B5EF4-FFF2-40B4-BE49-F238E27FC236}">
                <a16:creationId xmlns:a16="http://schemas.microsoft.com/office/drawing/2014/main" id="{AB154C92-0D60-A849-AF4F-49BD7AADC2DE}"/>
              </a:ext>
            </a:extLst>
          </p:cNvPr>
          <p:cNvSpPr txBox="1"/>
          <p:nvPr/>
        </p:nvSpPr>
        <p:spPr>
          <a:xfrm>
            <a:off x="5133217" y="2175512"/>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H</a:t>
            </a:r>
          </a:p>
        </p:txBody>
      </p:sp>
      <p:sp>
        <p:nvSpPr>
          <p:cNvPr id="43" name="TextBox 42">
            <a:extLst>
              <a:ext uri="{FF2B5EF4-FFF2-40B4-BE49-F238E27FC236}">
                <a16:creationId xmlns:a16="http://schemas.microsoft.com/office/drawing/2014/main" id="{59B19ED4-09AD-1143-8611-3625A446BDF0}"/>
              </a:ext>
            </a:extLst>
          </p:cNvPr>
          <p:cNvSpPr txBox="1"/>
          <p:nvPr/>
        </p:nvSpPr>
        <p:spPr>
          <a:xfrm>
            <a:off x="7247816" y="2175512"/>
            <a:ext cx="242374"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I</a:t>
            </a:r>
          </a:p>
        </p:txBody>
      </p:sp>
      <p:sp>
        <p:nvSpPr>
          <p:cNvPr id="44" name="TextBox 43">
            <a:extLst>
              <a:ext uri="{FF2B5EF4-FFF2-40B4-BE49-F238E27FC236}">
                <a16:creationId xmlns:a16="http://schemas.microsoft.com/office/drawing/2014/main" id="{E308AEB0-5DBE-5A4B-887B-5F634F6D0FEC}"/>
              </a:ext>
            </a:extLst>
          </p:cNvPr>
          <p:cNvSpPr txBox="1"/>
          <p:nvPr/>
        </p:nvSpPr>
        <p:spPr>
          <a:xfrm>
            <a:off x="9362415" y="2170760"/>
            <a:ext cx="29848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J</a:t>
            </a:r>
          </a:p>
        </p:txBody>
      </p:sp>
      <p:sp>
        <p:nvSpPr>
          <p:cNvPr id="45" name="TextBox 44">
            <a:extLst>
              <a:ext uri="{FF2B5EF4-FFF2-40B4-BE49-F238E27FC236}">
                <a16:creationId xmlns:a16="http://schemas.microsoft.com/office/drawing/2014/main" id="{23F7E373-1FB1-A240-B242-06A4F043AFCB}"/>
              </a:ext>
            </a:extLst>
          </p:cNvPr>
          <p:cNvSpPr txBox="1"/>
          <p:nvPr/>
        </p:nvSpPr>
        <p:spPr>
          <a:xfrm>
            <a:off x="904019" y="4242871"/>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K</a:t>
            </a:r>
          </a:p>
        </p:txBody>
      </p:sp>
      <p:sp>
        <p:nvSpPr>
          <p:cNvPr id="46" name="TextBox 45">
            <a:extLst>
              <a:ext uri="{FF2B5EF4-FFF2-40B4-BE49-F238E27FC236}">
                <a16:creationId xmlns:a16="http://schemas.microsoft.com/office/drawing/2014/main" id="{6A1AD214-EA2D-CB4C-BDB1-74C0D32BDA50}"/>
              </a:ext>
            </a:extLst>
          </p:cNvPr>
          <p:cNvSpPr txBox="1"/>
          <p:nvPr/>
        </p:nvSpPr>
        <p:spPr>
          <a:xfrm>
            <a:off x="3018618" y="4242871"/>
            <a:ext cx="309700"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L</a:t>
            </a:r>
          </a:p>
        </p:txBody>
      </p:sp>
      <p:sp>
        <p:nvSpPr>
          <p:cNvPr id="47" name="TextBox 46">
            <a:extLst>
              <a:ext uri="{FF2B5EF4-FFF2-40B4-BE49-F238E27FC236}">
                <a16:creationId xmlns:a16="http://schemas.microsoft.com/office/drawing/2014/main" id="{BDC449F6-4082-8546-A500-A29F86DC9C7A}"/>
              </a:ext>
            </a:extLst>
          </p:cNvPr>
          <p:cNvSpPr txBox="1"/>
          <p:nvPr/>
        </p:nvSpPr>
        <p:spPr>
          <a:xfrm>
            <a:off x="5133217" y="4242871"/>
            <a:ext cx="356188"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M</a:t>
            </a:r>
          </a:p>
        </p:txBody>
      </p:sp>
      <p:sp>
        <p:nvSpPr>
          <p:cNvPr id="48" name="TextBox 47">
            <a:extLst>
              <a:ext uri="{FF2B5EF4-FFF2-40B4-BE49-F238E27FC236}">
                <a16:creationId xmlns:a16="http://schemas.microsoft.com/office/drawing/2014/main" id="{2413A2AB-AA25-0347-A178-1D1E1A4BB482}"/>
              </a:ext>
            </a:extLst>
          </p:cNvPr>
          <p:cNvSpPr txBox="1"/>
          <p:nvPr/>
        </p:nvSpPr>
        <p:spPr>
          <a:xfrm>
            <a:off x="7247816" y="4242871"/>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N</a:t>
            </a:r>
          </a:p>
        </p:txBody>
      </p:sp>
    </p:spTree>
    <p:extLst>
      <p:ext uri="{BB962C8B-B14F-4D97-AF65-F5344CB8AC3E}">
        <p14:creationId xmlns:p14="http://schemas.microsoft.com/office/powerpoint/2010/main" val="1608712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a:extLst>
              <a:ext uri="{FF2B5EF4-FFF2-40B4-BE49-F238E27FC236}">
                <a16:creationId xmlns:a16="http://schemas.microsoft.com/office/drawing/2014/main" id="{B0AC994F-8E83-494D-9618-7E15A4AFEC18}"/>
              </a:ext>
            </a:extLst>
          </p:cNvPr>
          <p:cNvSpPr txBox="1"/>
          <p:nvPr/>
        </p:nvSpPr>
        <p:spPr>
          <a:xfrm>
            <a:off x="1749226" y="57097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
        <p:nvSpPr>
          <p:cNvPr id="107" name="TextBox 106">
            <a:extLst>
              <a:ext uri="{FF2B5EF4-FFF2-40B4-BE49-F238E27FC236}">
                <a16:creationId xmlns:a16="http://schemas.microsoft.com/office/drawing/2014/main" id="{1111ACB6-B0C5-0D43-ADD6-AA31AFCEDC34}"/>
              </a:ext>
            </a:extLst>
          </p:cNvPr>
          <p:cNvSpPr txBox="1"/>
          <p:nvPr/>
        </p:nvSpPr>
        <p:spPr>
          <a:xfrm>
            <a:off x="6256315" y="570979"/>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08" name="TextBox 107">
            <a:extLst>
              <a:ext uri="{FF2B5EF4-FFF2-40B4-BE49-F238E27FC236}">
                <a16:creationId xmlns:a16="http://schemas.microsoft.com/office/drawing/2014/main" id="{2B7EB3B6-B07D-1B4D-B1F8-867006208488}"/>
              </a:ext>
            </a:extLst>
          </p:cNvPr>
          <p:cNvSpPr txBox="1"/>
          <p:nvPr/>
        </p:nvSpPr>
        <p:spPr>
          <a:xfrm>
            <a:off x="1752198" y="261764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09" name="TextBox 108">
            <a:extLst>
              <a:ext uri="{FF2B5EF4-FFF2-40B4-BE49-F238E27FC236}">
                <a16:creationId xmlns:a16="http://schemas.microsoft.com/office/drawing/2014/main" id="{B7595BA6-9254-D249-87CE-BDE71E86C192}"/>
              </a:ext>
            </a:extLst>
          </p:cNvPr>
          <p:cNvSpPr txBox="1"/>
          <p:nvPr/>
        </p:nvSpPr>
        <p:spPr>
          <a:xfrm>
            <a:off x="6259370" y="261764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110" name="TextBox 109">
            <a:extLst>
              <a:ext uri="{FF2B5EF4-FFF2-40B4-BE49-F238E27FC236}">
                <a16:creationId xmlns:a16="http://schemas.microsoft.com/office/drawing/2014/main" id="{D6C70779-376B-1C4F-828F-8816969CCDD2}"/>
              </a:ext>
            </a:extLst>
          </p:cNvPr>
          <p:cNvSpPr txBox="1"/>
          <p:nvPr/>
        </p:nvSpPr>
        <p:spPr>
          <a:xfrm>
            <a:off x="1749226" y="4453787"/>
            <a:ext cx="32092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pic>
        <p:nvPicPr>
          <p:cNvPr id="13" name="Picture 12" descr="A screenshot of a cell phone&#10;&#10;Description automatically generated">
            <a:extLst>
              <a:ext uri="{FF2B5EF4-FFF2-40B4-BE49-F238E27FC236}">
                <a16:creationId xmlns:a16="http://schemas.microsoft.com/office/drawing/2014/main" id="{7AF64DF9-3CC7-804A-9579-ABDD4CC0493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41808" y="2411044"/>
            <a:ext cx="4074666" cy="2042743"/>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37EEAC3A-BDC3-2840-82A9-20D5663CD6A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84653" y="368301"/>
            <a:ext cx="4147105" cy="206082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9512D497-7691-DC4D-AE77-9EAAF84C18F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35080" y="2411044"/>
            <a:ext cx="4147105" cy="2042743"/>
          </a:xfrm>
          <a:prstGeom prst="rect">
            <a:avLst/>
          </a:prstGeom>
        </p:spPr>
      </p:pic>
      <p:pic>
        <p:nvPicPr>
          <p:cNvPr id="48" name="Picture 47" descr="A screenshot of a cell phone&#10;&#10;Description automatically generated">
            <a:extLst>
              <a:ext uri="{FF2B5EF4-FFF2-40B4-BE49-F238E27FC236}">
                <a16:creationId xmlns:a16="http://schemas.microsoft.com/office/drawing/2014/main" id="{EC77A357-4078-C646-BE3D-20837CE83AE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24001" y="4455915"/>
            <a:ext cx="4074666" cy="2033784"/>
          </a:xfrm>
          <a:prstGeom prst="rect">
            <a:avLst/>
          </a:prstGeom>
        </p:spPr>
      </p:pic>
      <p:sp>
        <p:nvSpPr>
          <p:cNvPr id="49" name="TextBox 48">
            <a:extLst>
              <a:ext uri="{FF2B5EF4-FFF2-40B4-BE49-F238E27FC236}">
                <a16:creationId xmlns:a16="http://schemas.microsoft.com/office/drawing/2014/main" id="{7A2A9FFE-A028-8340-83B2-2467A67FBC88}"/>
              </a:ext>
            </a:extLst>
          </p:cNvPr>
          <p:cNvSpPr txBox="1"/>
          <p:nvPr/>
        </p:nvSpPr>
        <p:spPr>
          <a:xfrm>
            <a:off x="3240081" y="1243862"/>
            <a:ext cx="441597"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50" name="Left Bracket 49">
            <a:extLst>
              <a:ext uri="{FF2B5EF4-FFF2-40B4-BE49-F238E27FC236}">
                <a16:creationId xmlns:a16="http://schemas.microsoft.com/office/drawing/2014/main" id="{8B6E75E9-8DEE-4949-896E-6F9B5DDCCE76}"/>
              </a:ext>
            </a:extLst>
          </p:cNvPr>
          <p:cNvSpPr/>
          <p:nvPr/>
        </p:nvSpPr>
        <p:spPr>
          <a:xfrm rot="5400000">
            <a:off x="3428049" y="1013457"/>
            <a:ext cx="69412" cy="897616"/>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1" name="Left Bracket 50">
            <a:extLst>
              <a:ext uri="{FF2B5EF4-FFF2-40B4-BE49-F238E27FC236}">
                <a16:creationId xmlns:a16="http://schemas.microsoft.com/office/drawing/2014/main" id="{8A6F54EC-B4B1-8F4C-BDA0-DC944ACCC688}"/>
              </a:ext>
            </a:extLst>
          </p:cNvPr>
          <p:cNvSpPr/>
          <p:nvPr/>
        </p:nvSpPr>
        <p:spPr>
          <a:xfrm rot="5400000">
            <a:off x="3885997" y="237412"/>
            <a:ext cx="72093" cy="181690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0FA4D42F-4225-D144-8FF7-3E528F75288F}"/>
              </a:ext>
            </a:extLst>
          </p:cNvPr>
          <p:cNvSpPr txBox="1"/>
          <p:nvPr/>
        </p:nvSpPr>
        <p:spPr>
          <a:xfrm>
            <a:off x="3706882" y="937585"/>
            <a:ext cx="401750"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53" name="Left Bracket 52">
            <a:extLst>
              <a:ext uri="{FF2B5EF4-FFF2-40B4-BE49-F238E27FC236}">
                <a16:creationId xmlns:a16="http://schemas.microsoft.com/office/drawing/2014/main" id="{D3F4BFF1-09CE-0642-BE88-84763387C101}"/>
              </a:ext>
            </a:extLst>
          </p:cNvPr>
          <p:cNvSpPr/>
          <p:nvPr/>
        </p:nvSpPr>
        <p:spPr>
          <a:xfrm rot="5400000">
            <a:off x="4342291" y="-582062"/>
            <a:ext cx="57395" cy="2714798"/>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936AA80-D416-7F4A-B39B-82BBB5BDA838}"/>
              </a:ext>
            </a:extLst>
          </p:cNvPr>
          <p:cNvSpPr txBox="1"/>
          <p:nvPr/>
        </p:nvSpPr>
        <p:spPr>
          <a:xfrm>
            <a:off x="4117235" y="569949"/>
            <a:ext cx="401750"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71" name="TextBox 70">
            <a:extLst>
              <a:ext uri="{FF2B5EF4-FFF2-40B4-BE49-F238E27FC236}">
                <a16:creationId xmlns:a16="http://schemas.microsoft.com/office/drawing/2014/main" id="{1D216FDF-7BE2-B143-B32A-0FD79BE841A1}"/>
              </a:ext>
            </a:extLst>
          </p:cNvPr>
          <p:cNvSpPr txBox="1"/>
          <p:nvPr/>
        </p:nvSpPr>
        <p:spPr>
          <a:xfrm>
            <a:off x="4151218" y="740256"/>
            <a:ext cx="412347"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72" name="Left Bracket 71">
            <a:extLst>
              <a:ext uri="{FF2B5EF4-FFF2-40B4-BE49-F238E27FC236}">
                <a16:creationId xmlns:a16="http://schemas.microsoft.com/office/drawing/2014/main" id="{AF077318-4D5B-6D42-A335-EF93933C80D9}"/>
              </a:ext>
            </a:extLst>
          </p:cNvPr>
          <p:cNvSpPr/>
          <p:nvPr/>
        </p:nvSpPr>
        <p:spPr>
          <a:xfrm rot="5400000">
            <a:off x="4321159" y="498327"/>
            <a:ext cx="79140" cy="913398"/>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D3A6D27E-4E70-8C43-A9B5-45F5DF9C5166}"/>
              </a:ext>
            </a:extLst>
          </p:cNvPr>
          <p:cNvSpPr txBox="1"/>
          <p:nvPr/>
        </p:nvSpPr>
        <p:spPr>
          <a:xfrm>
            <a:off x="5020493" y="731487"/>
            <a:ext cx="401750"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74" name="Left Bracket 73">
            <a:extLst>
              <a:ext uri="{FF2B5EF4-FFF2-40B4-BE49-F238E27FC236}">
                <a16:creationId xmlns:a16="http://schemas.microsoft.com/office/drawing/2014/main" id="{484D2BFA-A002-F34A-9235-164362F6646E}"/>
              </a:ext>
            </a:extLst>
          </p:cNvPr>
          <p:cNvSpPr/>
          <p:nvPr/>
        </p:nvSpPr>
        <p:spPr>
          <a:xfrm rot="5400000">
            <a:off x="5247980" y="483829"/>
            <a:ext cx="79140" cy="940241"/>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4" name="TextBox 123">
            <a:extLst>
              <a:ext uri="{FF2B5EF4-FFF2-40B4-BE49-F238E27FC236}">
                <a16:creationId xmlns:a16="http://schemas.microsoft.com/office/drawing/2014/main" id="{49E3B333-BF37-8948-851A-EF1F36BF6090}"/>
              </a:ext>
            </a:extLst>
          </p:cNvPr>
          <p:cNvSpPr txBox="1"/>
          <p:nvPr/>
        </p:nvSpPr>
        <p:spPr>
          <a:xfrm>
            <a:off x="3263070" y="3103176"/>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25" name="Left Bracket 124">
            <a:extLst>
              <a:ext uri="{FF2B5EF4-FFF2-40B4-BE49-F238E27FC236}">
                <a16:creationId xmlns:a16="http://schemas.microsoft.com/office/drawing/2014/main" id="{9D712041-BF32-234F-8719-3CFDEC451E2E}"/>
              </a:ext>
            </a:extLst>
          </p:cNvPr>
          <p:cNvSpPr/>
          <p:nvPr/>
        </p:nvSpPr>
        <p:spPr>
          <a:xfrm rot="5400000">
            <a:off x="3436787" y="2871559"/>
            <a:ext cx="49891" cy="879635"/>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6" name="Left Bracket 125">
            <a:extLst>
              <a:ext uri="{FF2B5EF4-FFF2-40B4-BE49-F238E27FC236}">
                <a16:creationId xmlns:a16="http://schemas.microsoft.com/office/drawing/2014/main" id="{E4977AD8-EA4C-6D40-970E-15963DD1D6F7}"/>
              </a:ext>
            </a:extLst>
          </p:cNvPr>
          <p:cNvSpPr/>
          <p:nvPr/>
        </p:nvSpPr>
        <p:spPr>
          <a:xfrm rot="5400000">
            <a:off x="3876605" y="2288692"/>
            <a:ext cx="49891" cy="175998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7" name="TextBox 126">
            <a:extLst>
              <a:ext uri="{FF2B5EF4-FFF2-40B4-BE49-F238E27FC236}">
                <a16:creationId xmlns:a16="http://schemas.microsoft.com/office/drawing/2014/main" id="{CA5B6EE3-E923-B74D-906E-FD6AEC1C14FB}"/>
              </a:ext>
            </a:extLst>
          </p:cNvPr>
          <p:cNvSpPr txBox="1"/>
          <p:nvPr/>
        </p:nvSpPr>
        <p:spPr>
          <a:xfrm>
            <a:off x="3719791" y="2967168"/>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28" name="Left Bracket 127">
            <a:extLst>
              <a:ext uri="{FF2B5EF4-FFF2-40B4-BE49-F238E27FC236}">
                <a16:creationId xmlns:a16="http://schemas.microsoft.com/office/drawing/2014/main" id="{D7A3AACF-9D93-BB47-AC1E-7292818584A5}"/>
              </a:ext>
            </a:extLst>
          </p:cNvPr>
          <p:cNvSpPr/>
          <p:nvPr/>
        </p:nvSpPr>
        <p:spPr>
          <a:xfrm rot="5400000">
            <a:off x="4323517" y="1534759"/>
            <a:ext cx="49892" cy="265381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9" name="TextBox 128">
            <a:extLst>
              <a:ext uri="{FF2B5EF4-FFF2-40B4-BE49-F238E27FC236}">
                <a16:creationId xmlns:a16="http://schemas.microsoft.com/office/drawing/2014/main" id="{03433459-3E83-C840-B134-94B18EEF7110}"/>
              </a:ext>
            </a:extLst>
          </p:cNvPr>
          <p:cNvSpPr txBox="1"/>
          <p:nvPr/>
        </p:nvSpPr>
        <p:spPr>
          <a:xfrm>
            <a:off x="4123904" y="2664180"/>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0" name="TextBox 129">
            <a:extLst>
              <a:ext uri="{FF2B5EF4-FFF2-40B4-BE49-F238E27FC236}">
                <a16:creationId xmlns:a16="http://schemas.microsoft.com/office/drawing/2014/main" id="{5D29320E-9FA1-F946-BED5-845E3F34755A}"/>
              </a:ext>
            </a:extLst>
          </p:cNvPr>
          <p:cNvSpPr txBox="1"/>
          <p:nvPr/>
        </p:nvSpPr>
        <p:spPr>
          <a:xfrm>
            <a:off x="4147910" y="3103176"/>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1" name="Left Bracket 130">
            <a:extLst>
              <a:ext uri="{FF2B5EF4-FFF2-40B4-BE49-F238E27FC236}">
                <a16:creationId xmlns:a16="http://schemas.microsoft.com/office/drawing/2014/main" id="{39AAD23D-16C5-1C44-A7CF-8653E70A7754}"/>
              </a:ext>
            </a:extLst>
          </p:cNvPr>
          <p:cNvSpPr/>
          <p:nvPr/>
        </p:nvSpPr>
        <p:spPr>
          <a:xfrm rot="5400000">
            <a:off x="4321628" y="2871559"/>
            <a:ext cx="49891" cy="879635"/>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2" name="Left Bracket 131">
            <a:extLst>
              <a:ext uri="{FF2B5EF4-FFF2-40B4-BE49-F238E27FC236}">
                <a16:creationId xmlns:a16="http://schemas.microsoft.com/office/drawing/2014/main" id="{9843C379-12EF-7543-9A2F-5F3CD9D7FE87}"/>
              </a:ext>
            </a:extLst>
          </p:cNvPr>
          <p:cNvSpPr/>
          <p:nvPr/>
        </p:nvSpPr>
        <p:spPr>
          <a:xfrm rot="5400000">
            <a:off x="4766611" y="2120989"/>
            <a:ext cx="49891" cy="175998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3" name="TextBox 132">
            <a:extLst>
              <a:ext uri="{FF2B5EF4-FFF2-40B4-BE49-F238E27FC236}">
                <a16:creationId xmlns:a16="http://schemas.microsoft.com/office/drawing/2014/main" id="{D6C0481D-9D78-124B-A6FC-13BE8B05BBA2}"/>
              </a:ext>
            </a:extLst>
          </p:cNvPr>
          <p:cNvSpPr txBox="1"/>
          <p:nvPr/>
        </p:nvSpPr>
        <p:spPr>
          <a:xfrm>
            <a:off x="4594671" y="2794476"/>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4" name="TextBox 133">
            <a:extLst>
              <a:ext uri="{FF2B5EF4-FFF2-40B4-BE49-F238E27FC236}">
                <a16:creationId xmlns:a16="http://schemas.microsoft.com/office/drawing/2014/main" id="{976039B4-657E-3749-A619-0EFCCDB58F57}"/>
              </a:ext>
            </a:extLst>
          </p:cNvPr>
          <p:cNvSpPr txBox="1"/>
          <p:nvPr/>
        </p:nvSpPr>
        <p:spPr>
          <a:xfrm>
            <a:off x="5026744" y="3103177"/>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5" name="Left Bracket 134">
            <a:extLst>
              <a:ext uri="{FF2B5EF4-FFF2-40B4-BE49-F238E27FC236}">
                <a16:creationId xmlns:a16="http://schemas.microsoft.com/office/drawing/2014/main" id="{A0F7CA4C-C932-4144-9F1B-B7C0FC9E261B}"/>
              </a:ext>
            </a:extLst>
          </p:cNvPr>
          <p:cNvSpPr/>
          <p:nvPr/>
        </p:nvSpPr>
        <p:spPr>
          <a:xfrm rot="5400000">
            <a:off x="5200461" y="2871561"/>
            <a:ext cx="49891" cy="879635"/>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6" name="TextBox 135">
            <a:extLst>
              <a:ext uri="{FF2B5EF4-FFF2-40B4-BE49-F238E27FC236}">
                <a16:creationId xmlns:a16="http://schemas.microsoft.com/office/drawing/2014/main" id="{521FE634-75ED-0E49-9281-FB52625825ED}"/>
              </a:ext>
            </a:extLst>
          </p:cNvPr>
          <p:cNvSpPr txBox="1"/>
          <p:nvPr/>
        </p:nvSpPr>
        <p:spPr>
          <a:xfrm>
            <a:off x="7706630" y="3084311"/>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37" name="Left Bracket 136">
            <a:extLst>
              <a:ext uri="{FF2B5EF4-FFF2-40B4-BE49-F238E27FC236}">
                <a16:creationId xmlns:a16="http://schemas.microsoft.com/office/drawing/2014/main" id="{DFE1469C-C1AE-3842-A6E8-B3D1791D6A16}"/>
              </a:ext>
            </a:extLst>
          </p:cNvPr>
          <p:cNvSpPr/>
          <p:nvPr/>
        </p:nvSpPr>
        <p:spPr>
          <a:xfrm rot="5400000">
            <a:off x="7880350" y="2852694"/>
            <a:ext cx="49891" cy="879635"/>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8" name="Left Bracket 137">
            <a:extLst>
              <a:ext uri="{FF2B5EF4-FFF2-40B4-BE49-F238E27FC236}">
                <a16:creationId xmlns:a16="http://schemas.microsoft.com/office/drawing/2014/main" id="{4A272450-BBDB-C947-8953-4FB778A92A83}"/>
              </a:ext>
            </a:extLst>
          </p:cNvPr>
          <p:cNvSpPr/>
          <p:nvPr/>
        </p:nvSpPr>
        <p:spPr>
          <a:xfrm rot="5400000">
            <a:off x="8320168" y="2269827"/>
            <a:ext cx="49891" cy="175998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9" name="TextBox 138">
            <a:extLst>
              <a:ext uri="{FF2B5EF4-FFF2-40B4-BE49-F238E27FC236}">
                <a16:creationId xmlns:a16="http://schemas.microsoft.com/office/drawing/2014/main" id="{D56B373E-42A4-A541-9155-57C944421CAD}"/>
              </a:ext>
            </a:extLst>
          </p:cNvPr>
          <p:cNvSpPr txBox="1"/>
          <p:nvPr/>
        </p:nvSpPr>
        <p:spPr>
          <a:xfrm>
            <a:off x="8163354" y="2948303"/>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40" name="Left Bracket 139">
            <a:extLst>
              <a:ext uri="{FF2B5EF4-FFF2-40B4-BE49-F238E27FC236}">
                <a16:creationId xmlns:a16="http://schemas.microsoft.com/office/drawing/2014/main" id="{8FF1E2C1-00C9-7748-BE64-F4BFB8FA0F0E}"/>
              </a:ext>
            </a:extLst>
          </p:cNvPr>
          <p:cNvSpPr/>
          <p:nvPr/>
        </p:nvSpPr>
        <p:spPr>
          <a:xfrm rot="5400000">
            <a:off x="8767080" y="1515894"/>
            <a:ext cx="49892" cy="2653810"/>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1" name="TextBox 140">
            <a:extLst>
              <a:ext uri="{FF2B5EF4-FFF2-40B4-BE49-F238E27FC236}">
                <a16:creationId xmlns:a16="http://schemas.microsoft.com/office/drawing/2014/main" id="{6C84128D-0E8A-B249-AD34-313846078266}"/>
              </a:ext>
            </a:extLst>
          </p:cNvPr>
          <p:cNvSpPr txBox="1"/>
          <p:nvPr/>
        </p:nvSpPr>
        <p:spPr>
          <a:xfrm>
            <a:off x="8567466" y="2645315"/>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42" name="TextBox 141">
            <a:extLst>
              <a:ext uri="{FF2B5EF4-FFF2-40B4-BE49-F238E27FC236}">
                <a16:creationId xmlns:a16="http://schemas.microsoft.com/office/drawing/2014/main" id="{65141F1E-E2DA-4A49-8E09-247955D01899}"/>
              </a:ext>
            </a:extLst>
          </p:cNvPr>
          <p:cNvSpPr txBox="1"/>
          <p:nvPr/>
        </p:nvSpPr>
        <p:spPr>
          <a:xfrm>
            <a:off x="8591470" y="3084311"/>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43" name="Left Bracket 142">
            <a:extLst>
              <a:ext uri="{FF2B5EF4-FFF2-40B4-BE49-F238E27FC236}">
                <a16:creationId xmlns:a16="http://schemas.microsoft.com/office/drawing/2014/main" id="{BF96693F-3D2E-9742-A283-9830770C4554}"/>
              </a:ext>
            </a:extLst>
          </p:cNvPr>
          <p:cNvSpPr/>
          <p:nvPr/>
        </p:nvSpPr>
        <p:spPr>
          <a:xfrm rot="5400000">
            <a:off x="8765190" y="2852696"/>
            <a:ext cx="49891" cy="879635"/>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4" name="Left Bracket 143">
            <a:extLst>
              <a:ext uri="{FF2B5EF4-FFF2-40B4-BE49-F238E27FC236}">
                <a16:creationId xmlns:a16="http://schemas.microsoft.com/office/drawing/2014/main" id="{CD998778-E8E4-034D-AA96-33FA0A5322A0}"/>
              </a:ext>
            </a:extLst>
          </p:cNvPr>
          <p:cNvSpPr/>
          <p:nvPr/>
        </p:nvSpPr>
        <p:spPr>
          <a:xfrm rot="5400000">
            <a:off x="9210171" y="2102124"/>
            <a:ext cx="49891" cy="175998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5" name="TextBox 144">
            <a:extLst>
              <a:ext uri="{FF2B5EF4-FFF2-40B4-BE49-F238E27FC236}">
                <a16:creationId xmlns:a16="http://schemas.microsoft.com/office/drawing/2014/main" id="{45CE969F-D4F5-7D41-B6CA-738B5A49CC6E}"/>
              </a:ext>
            </a:extLst>
          </p:cNvPr>
          <p:cNvSpPr txBox="1"/>
          <p:nvPr/>
        </p:nvSpPr>
        <p:spPr>
          <a:xfrm>
            <a:off x="9038233" y="2775610"/>
            <a:ext cx="396038" cy="302256"/>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grpSp>
        <p:nvGrpSpPr>
          <p:cNvPr id="2" name="Group 1">
            <a:extLst>
              <a:ext uri="{FF2B5EF4-FFF2-40B4-BE49-F238E27FC236}">
                <a16:creationId xmlns:a16="http://schemas.microsoft.com/office/drawing/2014/main" id="{212D91F8-ABC4-2A4C-8120-28395F795D51}"/>
              </a:ext>
            </a:extLst>
          </p:cNvPr>
          <p:cNvGrpSpPr/>
          <p:nvPr/>
        </p:nvGrpSpPr>
        <p:grpSpPr>
          <a:xfrm>
            <a:off x="6536345" y="368301"/>
            <a:ext cx="4074666" cy="2042744"/>
            <a:chOff x="6247785" y="763303"/>
            <a:chExt cx="3694834" cy="1872049"/>
          </a:xfrm>
        </p:grpSpPr>
        <p:pic>
          <p:nvPicPr>
            <p:cNvPr id="17" name="Picture 16" descr="A screenshot of a cell phone&#10;&#10;Description automatically generated">
              <a:extLst>
                <a:ext uri="{FF2B5EF4-FFF2-40B4-BE49-F238E27FC236}">
                  <a16:creationId xmlns:a16="http://schemas.microsoft.com/office/drawing/2014/main" id="{90783F8C-37BB-0B43-95E9-64D231C61C0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247785" y="763303"/>
              <a:ext cx="3694834" cy="1872049"/>
            </a:xfrm>
            <a:prstGeom prst="rect">
              <a:avLst/>
            </a:prstGeom>
          </p:spPr>
        </p:pic>
        <p:sp>
          <p:nvSpPr>
            <p:cNvPr id="148" name="TextBox 147">
              <a:extLst>
                <a:ext uri="{FF2B5EF4-FFF2-40B4-BE49-F238E27FC236}">
                  <a16:creationId xmlns:a16="http://schemas.microsoft.com/office/drawing/2014/main" id="{30D86B46-7128-B840-BD8B-50C3DF62AEC0}"/>
                </a:ext>
              </a:extLst>
            </p:cNvPr>
            <p:cNvSpPr txBox="1"/>
            <p:nvPr/>
          </p:nvSpPr>
          <p:spPr>
            <a:xfrm>
              <a:off x="7304026" y="1339004"/>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49" name="Left Bracket 148">
              <a:extLst>
                <a:ext uri="{FF2B5EF4-FFF2-40B4-BE49-F238E27FC236}">
                  <a16:creationId xmlns:a16="http://schemas.microsoft.com/office/drawing/2014/main" id="{89902048-88B1-4E4A-A7A1-32DA4399B96C}"/>
                </a:ext>
              </a:extLst>
            </p:cNvPr>
            <p:cNvSpPr/>
            <p:nvPr/>
          </p:nvSpPr>
          <p:spPr>
            <a:xfrm rot="5400000">
              <a:off x="7461310" y="1130989"/>
              <a:ext cx="45722" cy="79763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0" name="Left Bracket 149">
              <a:extLst>
                <a:ext uri="{FF2B5EF4-FFF2-40B4-BE49-F238E27FC236}">
                  <a16:creationId xmlns:a16="http://schemas.microsoft.com/office/drawing/2014/main" id="{DD9F3A24-E2E5-7349-9C54-409F39E76C06}"/>
                </a:ext>
              </a:extLst>
            </p:cNvPr>
            <p:cNvSpPr/>
            <p:nvPr/>
          </p:nvSpPr>
          <p:spPr>
            <a:xfrm rot="5400000">
              <a:off x="7860129" y="601077"/>
              <a:ext cx="45722" cy="159592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1" name="TextBox 150">
              <a:extLst>
                <a:ext uri="{FF2B5EF4-FFF2-40B4-BE49-F238E27FC236}">
                  <a16:creationId xmlns:a16="http://schemas.microsoft.com/office/drawing/2014/main" id="{F4796B05-A115-6543-8DF9-2E7E22B5376E}"/>
                </a:ext>
              </a:extLst>
            </p:cNvPr>
            <p:cNvSpPr txBox="1"/>
            <p:nvPr/>
          </p:nvSpPr>
          <p:spPr>
            <a:xfrm>
              <a:off x="7718174" y="1214361"/>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52" name="Left Bracket 151">
              <a:extLst>
                <a:ext uri="{FF2B5EF4-FFF2-40B4-BE49-F238E27FC236}">
                  <a16:creationId xmlns:a16="http://schemas.microsoft.com/office/drawing/2014/main" id="{D93A93A9-3D09-214D-A3F7-A197E1B5D073}"/>
                </a:ext>
              </a:extLst>
            </p:cNvPr>
            <p:cNvSpPr/>
            <p:nvPr/>
          </p:nvSpPr>
          <p:spPr>
            <a:xfrm rot="5400000">
              <a:off x="8265381" y="-85540"/>
              <a:ext cx="45723" cy="240642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3" name="TextBox 152">
              <a:extLst>
                <a:ext uri="{FF2B5EF4-FFF2-40B4-BE49-F238E27FC236}">
                  <a16:creationId xmlns:a16="http://schemas.microsoft.com/office/drawing/2014/main" id="{651233AC-0F1D-8244-B6BB-A4979C7815FB}"/>
                </a:ext>
              </a:extLst>
            </p:cNvPr>
            <p:cNvSpPr txBox="1"/>
            <p:nvPr/>
          </p:nvSpPr>
          <p:spPr>
            <a:xfrm>
              <a:off x="8084615" y="936691"/>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54" name="TextBox 153">
              <a:extLst>
                <a:ext uri="{FF2B5EF4-FFF2-40B4-BE49-F238E27FC236}">
                  <a16:creationId xmlns:a16="http://schemas.microsoft.com/office/drawing/2014/main" id="{5E986EE4-8FEF-FA4E-9923-002A41CF0F25}"/>
                </a:ext>
              </a:extLst>
            </p:cNvPr>
            <p:cNvSpPr txBox="1"/>
            <p:nvPr/>
          </p:nvSpPr>
          <p:spPr>
            <a:xfrm>
              <a:off x="8106383" y="1339004"/>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sp>
          <p:nvSpPr>
            <p:cNvPr id="155" name="Left Bracket 154">
              <a:extLst>
                <a:ext uri="{FF2B5EF4-FFF2-40B4-BE49-F238E27FC236}">
                  <a16:creationId xmlns:a16="http://schemas.microsoft.com/office/drawing/2014/main" id="{A09D633C-F9B0-B042-ADCA-1FCC64190BE5}"/>
                </a:ext>
              </a:extLst>
            </p:cNvPr>
            <p:cNvSpPr/>
            <p:nvPr/>
          </p:nvSpPr>
          <p:spPr>
            <a:xfrm rot="5400000">
              <a:off x="8263667" y="1130989"/>
              <a:ext cx="45722" cy="797637"/>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6" name="Left Bracket 155">
              <a:extLst>
                <a:ext uri="{FF2B5EF4-FFF2-40B4-BE49-F238E27FC236}">
                  <a16:creationId xmlns:a16="http://schemas.microsoft.com/office/drawing/2014/main" id="{7071D071-2791-0048-B519-E807A8726766}"/>
                </a:ext>
              </a:extLst>
            </p:cNvPr>
            <p:cNvSpPr/>
            <p:nvPr/>
          </p:nvSpPr>
          <p:spPr>
            <a:xfrm rot="5400000">
              <a:off x="8667169" y="447387"/>
              <a:ext cx="45722" cy="1595922"/>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7" name="TextBox 156">
              <a:extLst>
                <a:ext uri="{FF2B5EF4-FFF2-40B4-BE49-F238E27FC236}">
                  <a16:creationId xmlns:a16="http://schemas.microsoft.com/office/drawing/2014/main" id="{ADB410FE-ACA2-B241-9191-74DABE51A2B9}"/>
                </a:ext>
              </a:extLst>
            </p:cNvPr>
            <p:cNvSpPr txBox="1"/>
            <p:nvPr/>
          </p:nvSpPr>
          <p:spPr>
            <a:xfrm>
              <a:off x="8511498" y="1056099"/>
              <a:ext cx="359120"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717113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9F45504-A8BF-054A-AB99-FD0C7B097F2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6735" y="163284"/>
            <a:ext cx="11210204" cy="6580413"/>
          </a:xfrm>
          <a:prstGeom prst="rect">
            <a:avLst/>
          </a:prstGeom>
        </p:spPr>
      </p:pic>
      <p:sp>
        <p:nvSpPr>
          <p:cNvPr id="10" name="TextBox 9">
            <a:extLst>
              <a:ext uri="{FF2B5EF4-FFF2-40B4-BE49-F238E27FC236}">
                <a16:creationId xmlns:a16="http://schemas.microsoft.com/office/drawing/2014/main" id="{9A0B5061-7E1E-F64D-9910-641A1A572CEC}"/>
              </a:ext>
            </a:extLst>
          </p:cNvPr>
          <p:cNvSpPr txBox="1"/>
          <p:nvPr/>
        </p:nvSpPr>
        <p:spPr>
          <a:xfrm>
            <a:off x="4356177" y="342900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12" name="TextBox 11">
            <a:extLst>
              <a:ext uri="{FF2B5EF4-FFF2-40B4-BE49-F238E27FC236}">
                <a16:creationId xmlns:a16="http://schemas.microsoft.com/office/drawing/2014/main" id="{400FC577-E3B3-004D-BB35-A0FE68448982}"/>
              </a:ext>
            </a:extLst>
          </p:cNvPr>
          <p:cNvSpPr txBox="1"/>
          <p:nvPr/>
        </p:nvSpPr>
        <p:spPr>
          <a:xfrm>
            <a:off x="460664" y="3435346"/>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13" name="TextBox 12">
            <a:extLst>
              <a:ext uri="{FF2B5EF4-FFF2-40B4-BE49-F238E27FC236}">
                <a16:creationId xmlns:a16="http://schemas.microsoft.com/office/drawing/2014/main" id="{54D48D7B-B53A-304F-BA84-873ABAC7CE03}"/>
              </a:ext>
            </a:extLst>
          </p:cNvPr>
          <p:cNvSpPr txBox="1"/>
          <p:nvPr/>
        </p:nvSpPr>
        <p:spPr>
          <a:xfrm>
            <a:off x="4356177" y="16328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4EA89172-E3D1-ED45-A422-996EEC6AC90E}"/>
              </a:ext>
            </a:extLst>
          </p:cNvPr>
          <p:cNvSpPr txBox="1"/>
          <p:nvPr/>
        </p:nvSpPr>
        <p:spPr>
          <a:xfrm>
            <a:off x="8096558" y="16328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15" name="TextBox 14">
            <a:extLst>
              <a:ext uri="{FF2B5EF4-FFF2-40B4-BE49-F238E27FC236}">
                <a16:creationId xmlns:a16="http://schemas.microsoft.com/office/drawing/2014/main" id="{FDBFCB77-4964-5E4C-BDB0-FB816643D7B5}"/>
              </a:ext>
            </a:extLst>
          </p:cNvPr>
          <p:cNvSpPr txBox="1"/>
          <p:nvPr/>
        </p:nvSpPr>
        <p:spPr>
          <a:xfrm>
            <a:off x="460664" y="163284"/>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611753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91A52D8D-712A-0D4B-8252-C0C28E658E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2746" y="931635"/>
            <a:ext cx="10586389" cy="4994729"/>
          </a:xfrm>
          <a:prstGeom prst="rect">
            <a:avLst/>
          </a:prstGeom>
        </p:spPr>
      </p:pic>
      <p:sp>
        <p:nvSpPr>
          <p:cNvPr id="18" name="TextBox 17">
            <a:extLst>
              <a:ext uri="{FF2B5EF4-FFF2-40B4-BE49-F238E27FC236}">
                <a16:creationId xmlns:a16="http://schemas.microsoft.com/office/drawing/2014/main" id="{B8E50A73-2538-7A44-B0EF-2642ED6A7F91}"/>
              </a:ext>
            </a:extLst>
          </p:cNvPr>
          <p:cNvSpPr txBox="1"/>
          <p:nvPr/>
        </p:nvSpPr>
        <p:spPr>
          <a:xfrm>
            <a:off x="4947416" y="322763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E</a:t>
            </a:r>
          </a:p>
        </p:txBody>
      </p:sp>
      <p:sp>
        <p:nvSpPr>
          <p:cNvPr id="20" name="TextBox 19">
            <a:extLst>
              <a:ext uri="{FF2B5EF4-FFF2-40B4-BE49-F238E27FC236}">
                <a16:creationId xmlns:a16="http://schemas.microsoft.com/office/drawing/2014/main" id="{7221BF61-B6B9-6846-B508-FE74906075C6}"/>
              </a:ext>
            </a:extLst>
          </p:cNvPr>
          <p:cNvSpPr txBox="1"/>
          <p:nvPr/>
        </p:nvSpPr>
        <p:spPr>
          <a:xfrm>
            <a:off x="895831" y="3227633"/>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a:t>
            </a:r>
          </a:p>
        </p:txBody>
      </p:sp>
      <p:sp>
        <p:nvSpPr>
          <p:cNvPr id="21" name="TextBox 20">
            <a:extLst>
              <a:ext uri="{FF2B5EF4-FFF2-40B4-BE49-F238E27FC236}">
                <a16:creationId xmlns:a16="http://schemas.microsoft.com/office/drawing/2014/main" id="{D0A00489-7B22-5445-9723-46DB042377AB}"/>
              </a:ext>
            </a:extLst>
          </p:cNvPr>
          <p:cNvSpPr txBox="1"/>
          <p:nvPr/>
        </p:nvSpPr>
        <p:spPr>
          <a:xfrm>
            <a:off x="4947416" y="83843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B</a:t>
            </a:r>
          </a:p>
        </p:txBody>
      </p:sp>
      <p:sp>
        <p:nvSpPr>
          <p:cNvPr id="22" name="TextBox 21">
            <a:extLst>
              <a:ext uri="{FF2B5EF4-FFF2-40B4-BE49-F238E27FC236}">
                <a16:creationId xmlns:a16="http://schemas.microsoft.com/office/drawing/2014/main" id="{9684031D-EB7F-B14F-9AAD-4EE57EB7A3F2}"/>
              </a:ext>
            </a:extLst>
          </p:cNvPr>
          <p:cNvSpPr txBox="1"/>
          <p:nvPr/>
        </p:nvSpPr>
        <p:spPr>
          <a:xfrm>
            <a:off x="8359508" y="83843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C</a:t>
            </a:r>
          </a:p>
        </p:txBody>
      </p:sp>
      <p:sp>
        <p:nvSpPr>
          <p:cNvPr id="23" name="TextBox 22">
            <a:extLst>
              <a:ext uri="{FF2B5EF4-FFF2-40B4-BE49-F238E27FC236}">
                <a16:creationId xmlns:a16="http://schemas.microsoft.com/office/drawing/2014/main" id="{52403BCA-3B8D-9949-A501-E503D55CB3AF}"/>
              </a:ext>
            </a:extLst>
          </p:cNvPr>
          <p:cNvSpPr txBox="1"/>
          <p:nvPr/>
        </p:nvSpPr>
        <p:spPr>
          <a:xfrm>
            <a:off x="895831" y="838430"/>
            <a:ext cx="33214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765524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72667</TotalTime>
  <Words>3386</Words>
  <Application>Microsoft Macintosh PowerPoint</Application>
  <PresentationFormat>Widescreen</PresentationFormat>
  <Paragraphs>228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Luxton,Jared</dc:creator>
  <cp:lastModifiedBy>Luxton,Jared</cp:lastModifiedBy>
  <cp:revision>491</cp:revision>
  <cp:lastPrinted>2020-02-13T05:30:50Z</cp:lastPrinted>
  <dcterms:created xsi:type="dcterms:W3CDTF">2020-02-08T03:03:19Z</dcterms:created>
  <dcterms:modified xsi:type="dcterms:W3CDTF">2020-10-13T03:06:20Z</dcterms:modified>
</cp:coreProperties>
</file>